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6" r:id="rId5"/>
    <p:sldId id="278" r:id="rId6"/>
    <p:sldId id="279" r:id="rId7"/>
    <p:sldId id="275" r:id="rId8"/>
    <p:sldId id="258" r:id="rId9"/>
    <p:sldId id="271" r:id="rId10"/>
    <p:sldId id="260" r:id="rId11"/>
    <p:sldId id="263" r:id="rId12"/>
    <p:sldId id="270" r:id="rId13"/>
    <p:sldId id="262" r:id="rId14"/>
    <p:sldId id="272" r:id="rId15"/>
    <p:sldId id="274" r:id="rId16"/>
    <p:sldId id="261" r:id="rId17"/>
    <p:sldId id="277" r:id="rId18"/>
    <p:sldId id="273" r:id="rId19"/>
    <p:sldId id="280" r:id="rId20"/>
    <p:sldId id="269" r:id="rId21"/>
    <p:sldId id="264" r:id="rId22"/>
    <p:sldId id="265" r:id="rId23"/>
    <p:sldId id="266" r:id="rId24"/>
    <p:sldId id="267" r:id="rId25"/>
    <p:sldId id="268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4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58FB66-837B-447F-8363-1D8F325BEB25}" type="doc">
      <dgm:prSet loTypeId="urn:microsoft.com/office/officeart/2005/8/layout/venn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CD164483-D264-4D9B-9613-6DBB4261C20F}">
      <dgm:prSet phldrT="[Text]" custT="1"/>
      <dgm:spPr/>
      <dgm:t>
        <a:bodyPr/>
        <a:lstStyle/>
        <a:p>
          <a:r>
            <a:rPr lang="cs-CZ" sz="3200"/>
            <a:t>CNS</a:t>
          </a:r>
          <a:endParaRPr lang="cs-CZ" sz="2100" dirty="0"/>
        </a:p>
      </dgm:t>
    </dgm:pt>
    <dgm:pt modelId="{E46DE53F-DA4F-408B-9F5E-622C1A8C3B20}" type="parTrans" cxnId="{6B93A05B-7DD2-4091-A470-AEB47F04D156}">
      <dgm:prSet/>
      <dgm:spPr/>
      <dgm:t>
        <a:bodyPr/>
        <a:lstStyle/>
        <a:p>
          <a:endParaRPr lang="cs-CZ"/>
        </a:p>
      </dgm:t>
    </dgm:pt>
    <dgm:pt modelId="{9B072AFF-13F6-47D6-B8AC-F07EBD8A7797}" type="sibTrans" cxnId="{6B93A05B-7DD2-4091-A470-AEB47F04D156}">
      <dgm:prSet/>
      <dgm:spPr/>
      <dgm:t>
        <a:bodyPr/>
        <a:lstStyle/>
        <a:p>
          <a:endParaRPr lang="cs-CZ"/>
        </a:p>
      </dgm:t>
    </dgm:pt>
    <dgm:pt modelId="{5CEB8C99-A6C8-415D-989D-9B0ADF3331FC}">
      <dgm:prSet phldrT="[Text]" custT="1"/>
      <dgm:spPr/>
      <dgm:t>
        <a:bodyPr/>
        <a:lstStyle/>
        <a:p>
          <a:r>
            <a:rPr lang="cs-CZ" sz="3200" dirty="0"/>
            <a:t>Registrované</a:t>
          </a:r>
          <a:r>
            <a:rPr lang="cs-CZ" sz="2800" dirty="0"/>
            <a:t> CNS (44)</a:t>
          </a:r>
        </a:p>
      </dgm:t>
    </dgm:pt>
    <dgm:pt modelId="{8047C794-4416-4D80-80A4-E78B3457F94A}" type="parTrans" cxnId="{9EB64638-A2C3-4526-A960-C968D3CC1707}">
      <dgm:prSet/>
      <dgm:spPr/>
      <dgm:t>
        <a:bodyPr/>
        <a:lstStyle/>
        <a:p>
          <a:endParaRPr lang="cs-CZ"/>
        </a:p>
      </dgm:t>
    </dgm:pt>
    <dgm:pt modelId="{3DEEA7A8-4C71-40C5-9DC6-996BABB46AE2}" type="sibTrans" cxnId="{9EB64638-A2C3-4526-A960-C968D3CC1707}">
      <dgm:prSet/>
      <dgm:spPr/>
      <dgm:t>
        <a:bodyPr/>
        <a:lstStyle/>
        <a:p>
          <a:endParaRPr lang="cs-CZ"/>
        </a:p>
      </dgm:t>
    </dgm:pt>
    <dgm:pt modelId="{57ACC649-DB87-4579-919D-D668B5E8277F}">
      <dgm:prSet phldrT="[Text]" custT="1"/>
      <dgm:spPr/>
      <dgm:t>
        <a:bodyPr/>
        <a:lstStyle/>
        <a:p>
          <a:r>
            <a:rPr lang="cs-CZ" sz="3200" dirty="0"/>
            <a:t>Registrované CNS se zvláštními právy (21)</a:t>
          </a:r>
        </a:p>
      </dgm:t>
    </dgm:pt>
    <dgm:pt modelId="{BD38E6F1-C4E2-4497-8B42-02EB39BBD77E}" type="parTrans" cxnId="{59A38865-FD30-4981-82BC-2A6EAD47F5C6}">
      <dgm:prSet/>
      <dgm:spPr/>
      <dgm:t>
        <a:bodyPr/>
        <a:lstStyle/>
        <a:p>
          <a:endParaRPr lang="cs-CZ"/>
        </a:p>
      </dgm:t>
    </dgm:pt>
    <dgm:pt modelId="{4C0BDA34-A154-4523-9266-01E19544B0DA}" type="sibTrans" cxnId="{59A38865-FD30-4981-82BC-2A6EAD47F5C6}">
      <dgm:prSet/>
      <dgm:spPr/>
      <dgm:t>
        <a:bodyPr/>
        <a:lstStyle/>
        <a:p>
          <a:endParaRPr lang="cs-CZ"/>
        </a:p>
      </dgm:t>
    </dgm:pt>
    <dgm:pt modelId="{E918EA6E-46FF-49E7-8AC2-5D08D933D905}" type="pres">
      <dgm:prSet presAssocID="{8258FB66-837B-447F-8363-1D8F325BEB2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849F4A4-122C-4ADE-AA1D-AD53D18A9E6D}" type="pres">
      <dgm:prSet presAssocID="{8258FB66-837B-447F-8363-1D8F325BEB25}" presName="comp1" presStyleCnt="0"/>
      <dgm:spPr/>
    </dgm:pt>
    <dgm:pt modelId="{DB1545DE-A348-49DC-A3D3-4E28374592E9}" type="pres">
      <dgm:prSet presAssocID="{8258FB66-837B-447F-8363-1D8F325BEB25}" presName="circle1" presStyleLbl="node1" presStyleIdx="0" presStyleCnt="3" custScaleX="230628"/>
      <dgm:spPr/>
      <dgm:t>
        <a:bodyPr/>
        <a:lstStyle/>
        <a:p>
          <a:endParaRPr lang="cs-CZ"/>
        </a:p>
      </dgm:t>
    </dgm:pt>
    <dgm:pt modelId="{FD7AE5E1-6C11-4BD1-AE1E-C4E1C0866453}" type="pres">
      <dgm:prSet presAssocID="{8258FB66-837B-447F-8363-1D8F325BEB25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C6B59D-F270-43B0-9309-9754B3576409}" type="pres">
      <dgm:prSet presAssocID="{8258FB66-837B-447F-8363-1D8F325BEB25}" presName="comp2" presStyleCnt="0"/>
      <dgm:spPr/>
    </dgm:pt>
    <dgm:pt modelId="{084AF49A-1055-427A-89E2-6E70BCB28C66}" type="pres">
      <dgm:prSet presAssocID="{8258FB66-837B-447F-8363-1D8F325BEB25}" presName="circle2" presStyleLbl="node1" presStyleIdx="1" presStyleCnt="3" custScaleX="239307"/>
      <dgm:spPr/>
      <dgm:t>
        <a:bodyPr/>
        <a:lstStyle/>
        <a:p>
          <a:endParaRPr lang="cs-CZ"/>
        </a:p>
      </dgm:t>
    </dgm:pt>
    <dgm:pt modelId="{2EE0A8D7-53C8-43E4-B7F9-A61C65A896EE}" type="pres">
      <dgm:prSet presAssocID="{8258FB66-837B-447F-8363-1D8F325BEB25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C348DF-BDDC-494C-B13D-EA35642031D4}" type="pres">
      <dgm:prSet presAssocID="{8258FB66-837B-447F-8363-1D8F325BEB25}" presName="comp3" presStyleCnt="0"/>
      <dgm:spPr/>
    </dgm:pt>
    <dgm:pt modelId="{EC784575-FB84-4699-B4FC-C9982A519876}" type="pres">
      <dgm:prSet presAssocID="{8258FB66-837B-447F-8363-1D8F325BEB25}" presName="circle3" presStyleLbl="node1" presStyleIdx="2" presStyleCnt="3" custScaleX="228117"/>
      <dgm:spPr/>
      <dgm:t>
        <a:bodyPr/>
        <a:lstStyle/>
        <a:p>
          <a:endParaRPr lang="cs-CZ"/>
        </a:p>
      </dgm:t>
    </dgm:pt>
    <dgm:pt modelId="{6C02BB02-DBF4-40BC-9E31-72F6E890C5EF}" type="pres">
      <dgm:prSet presAssocID="{8258FB66-837B-447F-8363-1D8F325BEB25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25FFAE-995D-4689-8057-A3B2B9E4FCBF}" type="presOf" srcId="{57ACC649-DB87-4579-919D-D668B5E8277F}" destId="{6C02BB02-DBF4-40BC-9E31-72F6E890C5EF}" srcOrd="1" destOrd="0" presId="urn:microsoft.com/office/officeart/2005/8/layout/venn2"/>
    <dgm:cxn modelId="{53AFAEEA-9DC9-48EF-96F8-51D7A2D7121A}" type="presOf" srcId="{5CEB8C99-A6C8-415D-989D-9B0ADF3331FC}" destId="{084AF49A-1055-427A-89E2-6E70BCB28C66}" srcOrd="0" destOrd="0" presId="urn:microsoft.com/office/officeart/2005/8/layout/venn2"/>
    <dgm:cxn modelId="{1B96AF17-41E4-4886-8ABD-C6E99AA45EB6}" type="presOf" srcId="{5CEB8C99-A6C8-415D-989D-9B0ADF3331FC}" destId="{2EE0A8D7-53C8-43E4-B7F9-A61C65A896EE}" srcOrd="1" destOrd="0" presId="urn:microsoft.com/office/officeart/2005/8/layout/venn2"/>
    <dgm:cxn modelId="{3F7E4CD2-6C90-4167-9B10-7400C502F10D}" type="presOf" srcId="{CD164483-D264-4D9B-9613-6DBB4261C20F}" destId="{DB1545DE-A348-49DC-A3D3-4E28374592E9}" srcOrd="0" destOrd="0" presId="urn:microsoft.com/office/officeart/2005/8/layout/venn2"/>
    <dgm:cxn modelId="{6B93A05B-7DD2-4091-A470-AEB47F04D156}" srcId="{8258FB66-837B-447F-8363-1D8F325BEB25}" destId="{CD164483-D264-4D9B-9613-6DBB4261C20F}" srcOrd="0" destOrd="0" parTransId="{E46DE53F-DA4F-408B-9F5E-622C1A8C3B20}" sibTransId="{9B072AFF-13F6-47D6-B8AC-F07EBD8A7797}"/>
    <dgm:cxn modelId="{9EB64638-A2C3-4526-A960-C968D3CC1707}" srcId="{8258FB66-837B-447F-8363-1D8F325BEB25}" destId="{5CEB8C99-A6C8-415D-989D-9B0ADF3331FC}" srcOrd="1" destOrd="0" parTransId="{8047C794-4416-4D80-80A4-E78B3457F94A}" sibTransId="{3DEEA7A8-4C71-40C5-9DC6-996BABB46AE2}"/>
    <dgm:cxn modelId="{59A38865-FD30-4981-82BC-2A6EAD47F5C6}" srcId="{8258FB66-837B-447F-8363-1D8F325BEB25}" destId="{57ACC649-DB87-4579-919D-D668B5E8277F}" srcOrd="2" destOrd="0" parTransId="{BD38E6F1-C4E2-4497-8B42-02EB39BBD77E}" sibTransId="{4C0BDA34-A154-4523-9266-01E19544B0DA}"/>
    <dgm:cxn modelId="{0412DF87-42C5-4BAF-B8D6-9E2BF4B6E6F4}" type="presOf" srcId="{8258FB66-837B-447F-8363-1D8F325BEB25}" destId="{E918EA6E-46FF-49E7-8AC2-5D08D933D905}" srcOrd="0" destOrd="0" presId="urn:microsoft.com/office/officeart/2005/8/layout/venn2"/>
    <dgm:cxn modelId="{158FC1EB-903A-4515-B2B7-C3D6B2E5B103}" type="presOf" srcId="{57ACC649-DB87-4579-919D-D668B5E8277F}" destId="{EC784575-FB84-4699-B4FC-C9982A519876}" srcOrd="0" destOrd="0" presId="urn:microsoft.com/office/officeart/2005/8/layout/venn2"/>
    <dgm:cxn modelId="{D027687B-C6E7-47E8-9396-8808E2716CFD}" type="presOf" srcId="{CD164483-D264-4D9B-9613-6DBB4261C20F}" destId="{FD7AE5E1-6C11-4BD1-AE1E-C4E1C0866453}" srcOrd="1" destOrd="0" presId="urn:microsoft.com/office/officeart/2005/8/layout/venn2"/>
    <dgm:cxn modelId="{D1C39524-6726-4F84-9691-5155B315B2B4}" type="presParOf" srcId="{E918EA6E-46FF-49E7-8AC2-5D08D933D905}" destId="{E849F4A4-122C-4ADE-AA1D-AD53D18A9E6D}" srcOrd="0" destOrd="0" presId="urn:microsoft.com/office/officeart/2005/8/layout/venn2"/>
    <dgm:cxn modelId="{04051A23-A531-482A-9AEF-60BF8FE85613}" type="presParOf" srcId="{E849F4A4-122C-4ADE-AA1D-AD53D18A9E6D}" destId="{DB1545DE-A348-49DC-A3D3-4E28374592E9}" srcOrd="0" destOrd="0" presId="urn:microsoft.com/office/officeart/2005/8/layout/venn2"/>
    <dgm:cxn modelId="{064C7F4D-56D1-48F6-97B7-0ED7513003ED}" type="presParOf" srcId="{E849F4A4-122C-4ADE-AA1D-AD53D18A9E6D}" destId="{FD7AE5E1-6C11-4BD1-AE1E-C4E1C0866453}" srcOrd="1" destOrd="0" presId="urn:microsoft.com/office/officeart/2005/8/layout/venn2"/>
    <dgm:cxn modelId="{CBA4341F-20EC-4ACC-A77F-EF1A97CDB4F3}" type="presParOf" srcId="{E918EA6E-46FF-49E7-8AC2-5D08D933D905}" destId="{DAC6B59D-F270-43B0-9309-9754B3576409}" srcOrd="1" destOrd="0" presId="urn:microsoft.com/office/officeart/2005/8/layout/venn2"/>
    <dgm:cxn modelId="{1DA99657-54FB-4FF3-A9D8-78768C760258}" type="presParOf" srcId="{DAC6B59D-F270-43B0-9309-9754B3576409}" destId="{084AF49A-1055-427A-89E2-6E70BCB28C66}" srcOrd="0" destOrd="0" presId="urn:microsoft.com/office/officeart/2005/8/layout/venn2"/>
    <dgm:cxn modelId="{D3F39855-8999-4317-AA3E-2E71965E8CB2}" type="presParOf" srcId="{DAC6B59D-F270-43B0-9309-9754B3576409}" destId="{2EE0A8D7-53C8-43E4-B7F9-A61C65A896EE}" srcOrd="1" destOrd="0" presId="urn:microsoft.com/office/officeart/2005/8/layout/venn2"/>
    <dgm:cxn modelId="{12305651-6549-41D3-A233-8B501703D720}" type="presParOf" srcId="{E918EA6E-46FF-49E7-8AC2-5D08D933D905}" destId="{9AC348DF-BDDC-494C-B13D-EA35642031D4}" srcOrd="2" destOrd="0" presId="urn:microsoft.com/office/officeart/2005/8/layout/venn2"/>
    <dgm:cxn modelId="{E68339B1-0142-48F0-982B-D940DCE01C1F}" type="presParOf" srcId="{9AC348DF-BDDC-494C-B13D-EA35642031D4}" destId="{EC784575-FB84-4699-B4FC-C9982A519876}" srcOrd="0" destOrd="0" presId="urn:microsoft.com/office/officeart/2005/8/layout/venn2"/>
    <dgm:cxn modelId="{2528CB96-65D9-4DF6-8816-415BC776AE1F}" type="presParOf" srcId="{9AC348DF-BDDC-494C-B13D-EA35642031D4}" destId="{6C02BB02-DBF4-40BC-9E31-72F6E890C5E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606ED0-01FD-49A0-93DB-3E9CF10205D7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CF41C1B6-459E-41E4-B556-383EF4BE6872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/>
            <a:t>založená za účelem vyznávání náboženské víry</a:t>
          </a:r>
        </a:p>
      </dgm:t>
    </dgm:pt>
    <dgm:pt modelId="{60AA2A7C-0E11-4F5A-8EC6-52592F853514}" type="parTrans" cxnId="{68E5690F-D27D-43C7-8A53-38C949E50A74}">
      <dgm:prSet/>
      <dgm:spPr/>
      <dgm:t>
        <a:bodyPr/>
        <a:lstStyle/>
        <a:p>
          <a:endParaRPr lang="cs-CZ"/>
        </a:p>
      </dgm:t>
    </dgm:pt>
    <dgm:pt modelId="{98723EB5-C893-44CA-A80E-1E22CF3AD804}" type="sibTrans" cxnId="{68E5690F-D27D-43C7-8A53-38C949E50A74}">
      <dgm:prSet/>
      <dgm:spPr/>
      <dgm:t>
        <a:bodyPr/>
        <a:lstStyle/>
        <a:p>
          <a:endParaRPr lang="cs-CZ"/>
        </a:p>
      </dgm:t>
    </dgm:pt>
    <dgm:pt modelId="{D3FE6670-EDF0-4857-A46B-2A6C6028E6F7}">
      <dgm:prSet phldrT="[Text]"/>
      <dgm:spPr>
        <a:solidFill>
          <a:srgbClr val="7030A0"/>
        </a:solidFill>
      </dgm:spPr>
      <dgm:t>
        <a:bodyPr/>
        <a:lstStyle/>
        <a:p>
          <a:r>
            <a:rPr lang="cs-CZ" dirty="0"/>
            <a:t>účelové zařízení pro poskytování charitativních služeb</a:t>
          </a:r>
        </a:p>
      </dgm:t>
    </dgm:pt>
    <dgm:pt modelId="{FC222C17-9CB4-4F4E-AC25-2AD67D839964}" type="parTrans" cxnId="{25B8B616-6420-49BA-82A6-928E2377B8B5}">
      <dgm:prSet/>
      <dgm:spPr/>
      <dgm:t>
        <a:bodyPr/>
        <a:lstStyle/>
        <a:p>
          <a:endParaRPr lang="cs-CZ"/>
        </a:p>
      </dgm:t>
    </dgm:pt>
    <dgm:pt modelId="{F0216242-BFEF-4CFC-8EAA-BF70C3EC049A}" type="sibTrans" cxnId="{25B8B616-6420-49BA-82A6-928E2377B8B5}">
      <dgm:prSet/>
      <dgm:spPr/>
      <dgm:t>
        <a:bodyPr/>
        <a:lstStyle/>
        <a:p>
          <a:endParaRPr lang="cs-CZ"/>
        </a:p>
      </dgm:t>
    </dgm:pt>
    <dgm:pt modelId="{90744DB1-8558-49B0-94B4-CF0E8F761320}">
      <dgm:prSet phldrT="[Text]"/>
      <dgm:spPr/>
      <dgm:t>
        <a:bodyPr/>
        <a:lstStyle/>
        <a:p>
          <a:r>
            <a:rPr lang="cs-CZ" dirty="0"/>
            <a:t>evidovaná právnická osoba</a:t>
          </a:r>
        </a:p>
      </dgm:t>
    </dgm:pt>
    <dgm:pt modelId="{4A9D22D7-B377-4EF2-8E4D-511F8C83C32E}" type="parTrans" cxnId="{E8032BC3-A56D-4BFB-8073-5BA8A9028410}">
      <dgm:prSet/>
      <dgm:spPr/>
      <dgm:t>
        <a:bodyPr/>
        <a:lstStyle/>
        <a:p>
          <a:endParaRPr lang="cs-CZ"/>
        </a:p>
      </dgm:t>
    </dgm:pt>
    <dgm:pt modelId="{C5D3BDA4-3FAC-4180-B337-EB762B8ED144}" type="sibTrans" cxnId="{E8032BC3-A56D-4BFB-8073-5BA8A9028410}">
      <dgm:prSet/>
      <dgm:spPr/>
      <dgm:t>
        <a:bodyPr/>
        <a:lstStyle/>
        <a:p>
          <a:endParaRPr lang="cs-CZ"/>
        </a:p>
      </dgm:t>
    </dgm:pt>
    <dgm:pt modelId="{AF41CFB9-2598-4904-9BB4-C7116459421B}" type="pres">
      <dgm:prSet presAssocID="{B1606ED0-01FD-49A0-93DB-3E9CF10205D7}" presName="Name0" presStyleCnt="0">
        <dgm:presLayoutVars>
          <dgm:dir/>
          <dgm:resizeHandles val="exact"/>
        </dgm:presLayoutVars>
      </dgm:prSet>
      <dgm:spPr/>
    </dgm:pt>
    <dgm:pt modelId="{D2F5D562-2681-42D4-8618-22217B29753F}" type="pres">
      <dgm:prSet presAssocID="{B1606ED0-01FD-49A0-93DB-3E9CF10205D7}" presName="vNodes" presStyleCnt="0"/>
      <dgm:spPr/>
    </dgm:pt>
    <dgm:pt modelId="{17C0963E-1190-4163-8E84-01EA1C9F6E50}" type="pres">
      <dgm:prSet presAssocID="{CF41C1B6-459E-41E4-B556-383EF4BE687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3B29C6-4386-49F7-BDFC-41FFE5D3FF7F}" type="pres">
      <dgm:prSet presAssocID="{98723EB5-C893-44CA-A80E-1E22CF3AD804}" presName="spacerT" presStyleCnt="0"/>
      <dgm:spPr/>
    </dgm:pt>
    <dgm:pt modelId="{4380DD14-2FC7-4485-A062-2E84C12A6A68}" type="pres">
      <dgm:prSet presAssocID="{98723EB5-C893-44CA-A80E-1E22CF3AD80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C595000-53F0-4328-A6C6-E7A5668287D6}" type="pres">
      <dgm:prSet presAssocID="{98723EB5-C893-44CA-A80E-1E22CF3AD804}" presName="spacerB" presStyleCnt="0"/>
      <dgm:spPr/>
    </dgm:pt>
    <dgm:pt modelId="{69439F4C-D7E8-4428-8D8C-342AED717033}" type="pres">
      <dgm:prSet presAssocID="{D3FE6670-EDF0-4857-A46B-2A6C6028E6F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9A08CB-D07A-4747-8F8A-F010B6FE7686}" type="pres">
      <dgm:prSet presAssocID="{B1606ED0-01FD-49A0-93DB-3E9CF10205D7}" presName="sibTransLast" presStyleLbl="sibTrans2D1" presStyleIdx="1" presStyleCnt="2"/>
      <dgm:spPr/>
      <dgm:t>
        <a:bodyPr/>
        <a:lstStyle/>
        <a:p>
          <a:endParaRPr lang="cs-CZ"/>
        </a:p>
      </dgm:t>
    </dgm:pt>
    <dgm:pt modelId="{E6533E4B-3CBF-4633-936A-A0B77D6877BC}" type="pres">
      <dgm:prSet presAssocID="{B1606ED0-01FD-49A0-93DB-3E9CF10205D7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FBB01F8-5924-4CFA-8877-1C96D921601D}" type="pres">
      <dgm:prSet presAssocID="{B1606ED0-01FD-49A0-93DB-3E9CF10205D7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DA6A9D7-FF65-444C-8FAD-70996DFF8586}" type="presOf" srcId="{D3FE6670-EDF0-4857-A46B-2A6C6028E6F7}" destId="{69439F4C-D7E8-4428-8D8C-342AED717033}" srcOrd="0" destOrd="0" presId="urn:microsoft.com/office/officeart/2005/8/layout/equation2"/>
    <dgm:cxn modelId="{63E9D11F-73DF-424E-BFCD-2163A1EB7171}" type="presOf" srcId="{CF41C1B6-459E-41E4-B556-383EF4BE6872}" destId="{17C0963E-1190-4163-8E84-01EA1C9F6E50}" srcOrd="0" destOrd="0" presId="urn:microsoft.com/office/officeart/2005/8/layout/equation2"/>
    <dgm:cxn modelId="{25B8B616-6420-49BA-82A6-928E2377B8B5}" srcId="{B1606ED0-01FD-49A0-93DB-3E9CF10205D7}" destId="{D3FE6670-EDF0-4857-A46B-2A6C6028E6F7}" srcOrd="1" destOrd="0" parTransId="{FC222C17-9CB4-4F4E-AC25-2AD67D839964}" sibTransId="{F0216242-BFEF-4CFC-8EAA-BF70C3EC049A}"/>
    <dgm:cxn modelId="{68E5690F-D27D-43C7-8A53-38C949E50A74}" srcId="{B1606ED0-01FD-49A0-93DB-3E9CF10205D7}" destId="{CF41C1B6-459E-41E4-B556-383EF4BE6872}" srcOrd="0" destOrd="0" parTransId="{60AA2A7C-0E11-4F5A-8EC6-52592F853514}" sibTransId="{98723EB5-C893-44CA-A80E-1E22CF3AD804}"/>
    <dgm:cxn modelId="{B7E29FFF-ABB9-43B1-8F2F-DD094D793373}" type="presOf" srcId="{90744DB1-8558-49B0-94B4-CF0E8F761320}" destId="{DFBB01F8-5924-4CFA-8877-1C96D921601D}" srcOrd="0" destOrd="0" presId="urn:microsoft.com/office/officeart/2005/8/layout/equation2"/>
    <dgm:cxn modelId="{01E1C4D5-FAA8-44B0-958A-C080AD6561A7}" type="presOf" srcId="{98723EB5-C893-44CA-A80E-1E22CF3AD804}" destId="{4380DD14-2FC7-4485-A062-2E84C12A6A68}" srcOrd="0" destOrd="0" presId="urn:microsoft.com/office/officeart/2005/8/layout/equation2"/>
    <dgm:cxn modelId="{DA2514F5-C77F-408B-8B92-18D08F1D41F4}" type="presOf" srcId="{F0216242-BFEF-4CFC-8EAA-BF70C3EC049A}" destId="{E6533E4B-3CBF-4633-936A-A0B77D6877BC}" srcOrd="1" destOrd="0" presId="urn:microsoft.com/office/officeart/2005/8/layout/equation2"/>
    <dgm:cxn modelId="{E8032BC3-A56D-4BFB-8073-5BA8A9028410}" srcId="{B1606ED0-01FD-49A0-93DB-3E9CF10205D7}" destId="{90744DB1-8558-49B0-94B4-CF0E8F761320}" srcOrd="2" destOrd="0" parTransId="{4A9D22D7-B377-4EF2-8E4D-511F8C83C32E}" sibTransId="{C5D3BDA4-3FAC-4180-B337-EB762B8ED144}"/>
    <dgm:cxn modelId="{2038854D-E00D-47A7-936E-BE8878A5B5B0}" type="presOf" srcId="{F0216242-BFEF-4CFC-8EAA-BF70C3EC049A}" destId="{069A08CB-D07A-4747-8F8A-F010B6FE7686}" srcOrd="0" destOrd="0" presId="urn:microsoft.com/office/officeart/2005/8/layout/equation2"/>
    <dgm:cxn modelId="{ED3B7E3D-11B1-4FC5-A5B0-871E07C83BCE}" type="presOf" srcId="{B1606ED0-01FD-49A0-93DB-3E9CF10205D7}" destId="{AF41CFB9-2598-4904-9BB4-C7116459421B}" srcOrd="0" destOrd="0" presId="urn:microsoft.com/office/officeart/2005/8/layout/equation2"/>
    <dgm:cxn modelId="{921F7E12-CE04-4C13-86CE-F6304FC1D75F}" type="presParOf" srcId="{AF41CFB9-2598-4904-9BB4-C7116459421B}" destId="{D2F5D562-2681-42D4-8618-22217B29753F}" srcOrd="0" destOrd="0" presId="urn:microsoft.com/office/officeart/2005/8/layout/equation2"/>
    <dgm:cxn modelId="{011C8B2A-8362-48C6-BE6E-487A92F3189A}" type="presParOf" srcId="{D2F5D562-2681-42D4-8618-22217B29753F}" destId="{17C0963E-1190-4163-8E84-01EA1C9F6E50}" srcOrd="0" destOrd="0" presId="urn:microsoft.com/office/officeart/2005/8/layout/equation2"/>
    <dgm:cxn modelId="{803F6F61-4767-4E96-91BD-AEDE26531879}" type="presParOf" srcId="{D2F5D562-2681-42D4-8618-22217B29753F}" destId="{263B29C6-4386-49F7-BDFC-41FFE5D3FF7F}" srcOrd="1" destOrd="0" presId="urn:microsoft.com/office/officeart/2005/8/layout/equation2"/>
    <dgm:cxn modelId="{AD242799-274C-4E14-8587-133C6AE6B226}" type="presParOf" srcId="{D2F5D562-2681-42D4-8618-22217B29753F}" destId="{4380DD14-2FC7-4485-A062-2E84C12A6A68}" srcOrd="2" destOrd="0" presId="urn:microsoft.com/office/officeart/2005/8/layout/equation2"/>
    <dgm:cxn modelId="{2D82BAFF-ADE8-4161-BE66-8398080C6217}" type="presParOf" srcId="{D2F5D562-2681-42D4-8618-22217B29753F}" destId="{7C595000-53F0-4328-A6C6-E7A5668287D6}" srcOrd="3" destOrd="0" presId="urn:microsoft.com/office/officeart/2005/8/layout/equation2"/>
    <dgm:cxn modelId="{FC117D1C-8BC0-47C6-A23E-41CB89A6CD0A}" type="presParOf" srcId="{D2F5D562-2681-42D4-8618-22217B29753F}" destId="{69439F4C-D7E8-4428-8D8C-342AED717033}" srcOrd="4" destOrd="0" presId="urn:microsoft.com/office/officeart/2005/8/layout/equation2"/>
    <dgm:cxn modelId="{41C3E547-F87E-49D6-9655-3936005C6991}" type="presParOf" srcId="{AF41CFB9-2598-4904-9BB4-C7116459421B}" destId="{069A08CB-D07A-4747-8F8A-F010B6FE7686}" srcOrd="1" destOrd="0" presId="urn:microsoft.com/office/officeart/2005/8/layout/equation2"/>
    <dgm:cxn modelId="{EA7D3FD8-E3D8-4D75-97DD-5020E3C3244D}" type="presParOf" srcId="{069A08CB-D07A-4747-8F8A-F010B6FE7686}" destId="{E6533E4B-3CBF-4633-936A-A0B77D6877BC}" srcOrd="0" destOrd="0" presId="urn:microsoft.com/office/officeart/2005/8/layout/equation2"/>
    <dgm:cxn modelId="{02EDC423-87B8-4CAB-A5BB-8368FD191743}" type="presParOf" srcId="{AF41CFB9-2598-4904-9BB4-C7116459421B}" destId="{DFBB01F8-5924-4CFA-8877-1C96D921601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545DE-A348-49DC-A3D3-4E28374592E9}">
      <dsp:nvSpPr>
        <dsp:cNvPr id="0" name=""/>
        <dsp:cNvSpPr/>
      </dsp:nvSpPr>
      <dsp:spPr>
        <a:xfrm>
          <a:off x="240098" y="0"/>
          <a:ext cx="10035403" cy="435133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/>
            <a:t>CNS</a:t>
          </a:r>
          <a:endParaRPr lang="cs-CZ" sz="2100" kern="1200" dirty="0"/>
        </a:p>
      </dsp:txBody>
      <dsp:txXfrm>
        <a:off x="3504113" y="217566"/>
        <a:ext cx="3507373" cy="652700"/>
      </dsp:txXfrm>
    </dsp:sp>
    <dsp:sp modelId="{084AF49A-1055-427A-89E2-6E70BCB28C66}">
      <dsp:nvSpPr>
        <dsp:cNvPr id="0" name=""/>
        <dsp:cNvSpPr/>
      </dsp:nvSpPr>
      <dsp:spPr>
        <a:xfrm>
          <a:off x="1352903" y="1087834"/>
          <a:ext cx="7809792" cy="3263503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Registrované</a:t>
          </a:r>
          <a:r>
            <a:rPr lang="cs-CZ" sz="2800" kern="1200" dirty="0"/>
            <a:t> CNS (44)</a:t>
          </a:r>
        </a:p>
      </dsp:txBody>
      <dsp:txXfrm>
        <a:off x="3438118" y="1291803"/>
        <a:ext cx="3639363" cy="611906"/>
      </dsp:txXfrm>
    </dsp:sp>
    <dsp:sp modelId="{EC784575-FB84-4699-B4FC-C9982A519876}">
      <dsp:nvSpPr>
        <dsp:cNvPr id="0" name=""/>
        <dsp:cNvSpPr/>
      </dsp:nvSpPr>
      <dsp:spPr>
        <a:xfrm>
          <a:off x="2776264" y="2175669"/>
          <a:ext cx="4963070" cy="2175669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Registrované CNS se zvláštními právy (21)</a:t>
          </a:r>
        </a:p>
      </dsp:txBody>
      <dsp:txXfrm>
        <a:off x="3503089" y="2719586"/>
        <a:ext cx="3509421" cy="1087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0963E-1190-4163-8E84-01EA1C9F6E50}">
      <dsp:nvSpPr>
        <dsp:cNvPr id="0" name=""/>
        <dsp:cNvSpPr/>
      </dsp:nvSpPr>
      <dsp:spPr>
        <a:xfrm>
          <a:off x="2401951" y="147"/>
          <a:ext cx="1586582" cy="1586582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založená za účelem vyznávání náboženské víry</a:t>
          </a:r>
        </a:p>
      </dsp:txBody>
      <dsp:txXfrm>
        <a:off x="2634301" y="232497"/>
        <a:ext cx="1121882" cy="1121882"/>
      </dsp:txXfrm>
    </dsp:sp>
    <dsp:sp modelId="{4380DD14-2FC7-4485-A062-2E84C12A6A68}">
      <dsp:nvSpPr>
        <dsp:cNvPr id="0" name=""/>
        <dsp:cNvSpPr/>
      </dsp:nvSpPr>
      <dsp:spPr>
        <a:xfrm>
          <a:off x="2735134" y="1715560"/>
          <a:ext cx="920217" cy="92021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2857109" y="2067451"/>
        <a:ext cx="676267" cy="216435"/>
      </dsp:txXfrm>
    </dsp:sp>
    <dsp:sp modelId="{69439F4C-D7E8-4428-8D8C-342AED717033}">
      <dsp:nvSpPr>
        <dsp:cNvPr id="0" name=""/>
        <dsp:cNvSpPr/>
      </dsp:nvSpPr>
      <dsp:spPr>
        <a:xfrm>
          <a:off x="2401951" y="2764608"/>
          <a:ext cx="1586582" cy="1586582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účelové zařízení pro poskytování charitativních služeb</a:t>
          </a:r>
        </a:p>
      </dsp:txBody>
      <dsp:txXfrm>
        <a:off x="2634301" y="2996958"/>
        <a:ext cx="1121882" cy="1121882"/>
      </dsp:txXfrm>
    </dsp:sp>
    <dsp:sp modelId="{069A08CB-D07A-4747-8F8A-F010B6FE7686}">
      <dsp:nvSpPr>
        <dsp:cNvPr id="0" name=""/>
        <dsp:cNvSpPr/>
      </dsp:nvSpPr>
      <dsp:spPr>
        <a:xfrm>
          <a:off x="4226521" y="1880564"/>
          <a:ext cx="504533" cy="590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4226521" y="1998606"/>
        <a:ext cx="353173" cy="354124"/>
      </dsp:txXfrm>
    </dsp:sp>
    <dsp:sp modelId="{DFBB01F8-5924-4CFA-8877-1C96D921601D}">
      <dsp:nvSpPr>
        <dsp:cNvPr id="0" name=""/>
        <dsp:cNvSpPr/>
      </dsp:nvSpPr>
      <dsp:spPr>
        <a:xfrm>
          <a:off x="4940483" y="589086"/>
          <a:ext cx="3173164" cy="3173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/>
            <a:t>evidovaná právnická osoba</a:t>
          </a:r>
        </a:p>
      </dsp:txBody>
      <dsp:txXfrm>
        <a:off x="5405182" y="1053785"/>
        <a:ext cx="2243766" cy="2243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C4DEE-0FDF-4BB2-AADE-DE35775F3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3C2B5A-C549-4F2B-9EAF-650642A5A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C85A64-68FA-4595-A6AC-3B4FDEF1B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113822-8715-4D99-8689-BEE626F54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6397EF-1E29-4E98-99F8-C22C48B30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4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85AE1-A02A-404E-9960-12CDE4E7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8312F4-3E79-45DA-BDDD-B4E1E0C30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D4649-BA85-4F79-AE3A-AE36D27C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D113BB-E59B-4864-BCC7-41DCAB38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0A4D7D-5B77-4E09-8EB1-B40A09E4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64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4D1A19-BDB6-4AC5-B36E-20F130239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8002AB9-E2CB-4A2D-8288-B70D68559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B98A93-BEA0-4683-88D3-40E78209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B49365-C7A3-42EF-9D88-E1C8FE4FF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899C72-1CCC-49D3-B237-6A9599CCE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2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EA4D3-E4C8-48D7-A82D-43BEB77F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8969C-92E1-43EF-B005-AC156CED9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C5D2AF-C6C2-4CD7-9F14-5C3B0B4E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E6E5BC-1ABD-435A-A82D-98B1B33F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EA223C-AA99-49D5-80F9-0C08C67E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68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D4269-EAA3-4251-B6B9-9D1A947F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3BF10C-9D7F-4FD2-AF77-2B2576451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00BA28-8124-4670-B962-23840551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88C83C-3AFB-438F-8C67-B66092FC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5E1FF-2950-4137-9B57-238A131F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32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F6249-ED83-4A80-A034-9D6EE085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9AD04-96D7-48DC-8591-E5BF821BA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38AD473-98A6-4D16-AA4A-2A1F25DA5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3831A2-F5DE-49FC-914A-22B877CDD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124188-07AA-4BD9-95A7-53494BBB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13E6E7-4D71-4FAF-BC5C-2B885511C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39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75C88-3AE8-4C6F-838A-75589949F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56056E-5DDB-4B5F-BC8A-8C3399D95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30A2093-6C4D-4BFB-BAD3-F049BC640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8781FCA-1269-4644-BC3E-A73288A04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7210458-FC88-4738-BEC9-6A2581C4D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B72847-A00A-465B-B45D-65CAAA180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D80FB60-04AA-4210-AC78-83F7BF15A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B82F9A7-5AF4-44AC-8F3A-29130540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4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55DC7-7C11-4D99-930B-AC8E7829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39958C-C5D4-4370-92F0-C2C7549A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B5F356-7A21-4C05-9B15-C3C47263D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AAAF50-F2F1-4AFE-840B-1DC32EFE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6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15164BC-F9FD-492D-846C-E0CB72F0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93F180-48B0-4DC0-B784-2F39B1A94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A9B4C4-2B9D-4E45-81A3-73492EC6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55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4D65D-4BAB-4BCE-84B1-C0FD865F9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E82C1F-088D-41D3-9A70-7D48EFB40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73D313F-2C37-4007-84A0-F1746C755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0A5C52-96E5-48E5-9F8C-66D0038B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A8AD8B-8201-4DA9-82F5-408AF204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0ABB62-21F6-486E-A893-6F2CD147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7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7C761-3292-4DDF-94E1-9E46AF86C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AAF0471-E200-4710-9AC8-30198651A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3573F2F-7C4F-40BC-AF39-8BD14DA2A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E8936F-D61D-4123-8FE0-2DF86081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931C12-97FC-4743-8FF7-964B8FEE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3C2BED-9D6B-45D3-98E2-B216C0E7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85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8005246-23F3-46A7-9951-334D5447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876A59C-D316-4197-8095-1A0E30994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AE90E7-3200-4158-B454-B391C66E0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BB38-397E-434A-82FC-494D754A5A5B}" type="datetimeFigureOut">
              <a:rPr lang="cs-CZ" smtClean="0"/>
              <a:t>15.01.2025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C46F25-7D8F-4037-9326-6DA5E9C0C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E810BB-82A6-491F-8E23-FAA71DD8F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17909-E2F4-4D26-8772-551A6BB73B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14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cns@mk.gov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59968-91F1-45AF-BFF3-78991C3E1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Schůzka nad novelou církevního zákona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7B9C4D-824A-4254-B343-9FF930717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7113"/>
            <a:ext cx="9144000" cy="260405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Praha</a:t>
            </a:r>
          </a:p>
          <a:p>
            <a:r>
              <a:rPr lang="cs-CZ" dirty="0"/>
              <a:t>Ministerstvo kultury</a:t>
            </a:r>
          </a:p>
          <a:p>
            <a:r>
              <a:rPr lang="cs-CZ" dirty="0"/>
              <a:t>25. listopadu 2024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wifi</a:t>
            </a:r>
            <a:r>
              <a:rPr lang="cs-CZ"/>
              <a:t> MKCR - </a:t>
            </a:r>
            <a:r>
              <a:rPr lang="cs-CZ" dirty="0"/>
              <a:t>GUEST: heslo</a:t>
            </a:r>
            <a:r>
              <a:rPr lang="cs-CZ"/>
              <a:t>: xc1A+m21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942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EBF7F-82EC-405B-8A73-4F8877645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už nebudou muset dosavadní účelová zařízení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3D46F-5DD2-4938-9631-4DD2860AC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Původní povinnosti byly uvedeny v § 16a.</a:t>
            </a:r>
          </a:p>
          <a:p>
            <a:pPr marL="0" indent="0">
              <a:buNone/>
            </a:pPr>
            <a:r>
              <a:rPr lang="cs-CZ" dirty="0"/>
              <a:t>Nově:</a:t>
            </a:r>
          </a:p>
          <a:p>
            <a:r>
              <a:rPr lang="cs-CZ" dirty="0">
                <a:solidFill>
                  <a:srgbClr val="FF0000"/>
                </a:solidFill>
              </a:rPr>
              <a:t>zakládací listina nemusí mít úředně ověřené podpisy,</a:t>
            </a:r>
          </a:p>
          <a:p>
            <a:r>
              <a:rPr lang="cs-CZ" dirty="0">
                <a:solidFill>
                  <a:srgbClr val="FF0000"/>
                </a:solidFill>
              </a:rPr>
              <a:t>nemusí mít stanovy,</a:t>
            </a:r>
          </a:p>
          <a:p>
            <a:r>
              <a:rPr lang="cs-CZ" dirty="0">
                <a:solidFill>
                  <a:srgbClr val="FF0000"/>
                </a:solidFill>
              </a:rPr>
              <a:t>nemusí zveřejňovat výroční zprávu o činnosti (ani účetní výkazy).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090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607E3-C206-46B8-9CD0-2AB40039B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Změny v oblasti EPO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5E3DB1-EC27-4330-82CC-4A008B4A6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na evidenci nové evidované právnické osoby musí obsahovat typ podle výčtu uvedeného v základním dokumentu (jestli je to farnost, sbor, středisko, misijní stanice …)</a:t>
            </a:r>
          </a:p>
          <a:p>
            <a:r>
              <a:rPr lang="cs-CZ" dirty="0"/>
              <a:t>pokud ministerstvo odmítne evidovat, bude možné podat rozklad</a:t>
            </a:r>
          </a:p>
          <a:p>
            <a:r>
              <a:rPr lang="cs-CZ" dirty="0"/>
              <a:t>má-li stanovy, statut nebo obdobný dokument a změní-li jej, zaslat nové úplné znění do 10 dnů ministerstvu (nejlépe jako přílohu změnového formuláře)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702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D0ED9D-D643-49A4-8918-3308B9924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332"/>
            <a:ext cx="10515600" cy="567663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§ 15a</a:t>
            </a:r>
            <a:endParaRPr lang="cs-CZ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 err="1">
                <a:solidFill>
                  <a:srgbClr val="648D18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Obecná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trike="sngStrike" dirty="0" err="1">
                <a:solidFill>
                  <a:srgbClr val="E5202E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Společná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ustanovení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evidovaných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právnických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osobách</a:t>
            </a:r>
            <a:endParaRPr lang="cs-CZ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0">
              <a:solidFill>
                <a:srgbClr val="648D18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/>
              <a:t>(3) 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Registrovaná církev</a:t>
            </a:r>
            <a:r>
              <a:rPr lang="cs-CZ" dirty="0">
                <a:solidFill>
                  <a:srgbClr val="00B05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Návrhy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na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evidenci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změn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podle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tohoto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zákona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podává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orgán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registrované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církve</a:t>
            </a:r>
            <a:r>
              <a:rPr lang="cs-CZ" dirty="0"/>
              <a:t> a 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náboženská společnost podá </a:t>
            </a:r>
            <a:r>
              <a:rPr lang="cs-CZ" strike="sngStrike" dirty="0">
                <a:solidFill>
                  <a:srgbClr val="FF0000"/>
                </a:solidFill>
              </a:rPr>
              <a:t>náboženské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společnosti,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který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navrhl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právnickou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osobu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založenou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v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církvi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a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náboženské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společnosti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k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evidenci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podle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tohoto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zákona.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Návrh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na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evidenci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změn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je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tento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orgán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povinen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podat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trike="sngStrike" dirty="0">
                <a:solidFill>
                  <a:srgbClr val="FF0000"/>
                </a:solidFill>
              </a:rPr>
              <a:t>nejpozději</a:t>
            </a:r>
            <a:r>
              <a:rPr lang="cs-CZ" dirty="0"/>
              <a:t> </a:t>
            </a:r>
            <a:r>
              <a:rPr lang="cs-CZ" dirty="0">
                <a:highlight>
                  <a:srgbClr val="FFFF00"/>
                </a:highlight>
              </a:rPr>
              <a:t>do 10 dnů </a:t>
            </a:r>
            <a:r>
              <a:rPr lang="cs-CZ" dirty="0"/>
              <a:t>ode dne, kdy 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došlo</a:t>
            </a:r>
            <a:r>
              <a:rPr lang="cs-CZ" dirty="0"/>
              <a:t> ke změně 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údaje vedeného o evidované právnické osobě v Rejstříku evidovaných právnických osob, návrh na evidenci této změny, k němuž připojí nové platné úplné znění stanov, statutu nebo obdobného dokumentu evidované právnické osoby, došlo-li k jejich změně.</a:t>
            </a:r>
            <a:r>
              <a:rPr lang="cs-CZ" dirty="0"/>
              <a:t> </a:t>
            </a:r>
            <a:r>
              <a:rPr lang="cs-CZ" strike="sngStrike" dirty="0">
                <a:solidFill>
                  <a:srgbClr val="FF0000"/>
                </a:solidFill>
              </a:rPr>
              <a:t>došlo.</a:t>
            </a:r>
            <a:r>
              <a:rPr lang="cs-CZ" dirty="0"/>
              <a:t> </a:t>
            </a:r>
            <a:r>
              <a:rPr lang="cs-CZ" dirty="0"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[…]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Došlo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-li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změně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stanov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statutu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obdobného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dokumentu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evidované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osoby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která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nevede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změně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údaje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vedeného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evidované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Rejstříku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evidovaných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právnických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církev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zašle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jejich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nové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platné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úplné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ministerstvu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highlight>
                  <a:srgbClr val="FFFF00"/>
                </a:highlight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solidFill>
                  <a:srgbClr val="232323"/>
                </a:solidFill>
                <a:highlight>
                  <a:srgbClr val="FFFF00"/>
                </a:highlight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highlight>
                  <a:srgbClr val="FFFF00"/>
                </a:highlight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10</a:t>
            </a:r>
            <a:r>
              <a:rPr lang="en-US" dirty="0">
                <a:solidFill>
                  <a:srgbClr val="232323"/>
                </a:solidFill>
                <a:highlight>
                  <a:srgbClr val="FFFF00"/>
                </a:highlight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highlight>
                  <a:srgbClr val="FFFF00"/>
                </a:highlight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dnů</a:t>
            </a:r>
            <a:r>
              <a:rPr lang="en-US" dirty="0">
                <a:solidFill>
                  <a:srgbClr val="232323"/>
                </a:solidFill>
                <a:highlight>
                  <a:srgbClr val="FFFF00"/>
                </a:highlight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ode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dne,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kdy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jejich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změně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došlo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800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C0AFB-C028-4CDA-A474-E8B8BD61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Přiznání zvláštních práv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A46959-D7DF-429C-ABC5-A8F98F2F4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Původně:</a:t>
            </a:r>
          </a:p>
          <a:p>
            <a:r>
              <a:rPr lang="cs-CZ" dirty="0">
                <a:solidFill>
                  <a:srgbClr val="FF0000"/>
                </a:solidFill>
              </a:rPr>
              <a:t>zveřejňovala každoročně 10 let před podáním tohoto návrhu výroční zprávy o činnosti za kalendářní rok,</a:t>
            </a:r>
          </a:p>
          <a:p>
            <a:r>
              <a:rPr lang="cs-CZ" dirty="0">
                <a:solidFill>
                  <a:srgbClr val="FF0000"/>
                </a:solidFill>
              </a:rPr>
              <a:t>spolu se žádostí zašle ministerstvu výroční zprávy a účetní závěrky za posledních 10 let.</a:t>
            </a:r>
          </a:p>
          <a:p>
            <a:pPr marL="0" indent="0">
              <a:buNone/>
            </a:pPr>
            <a:r>
              <a:rPr lang="cs-CZ" dirty="0"/>
              <a:t>Nově:</a:t>
            </a:r>
          </a:p>
          <a:p>
            <a:r>
              <a:rPr lang="cs-CZ" dirty="0">
                <a:solidFill>
                  <a:srgbClr val="00B050"/>
                </a:solidFill>
              </a:rPr>
              <a:t>10 let zasílala ministerstvu každoročně výroční zprávu a účetní závěrku,</a:t>
            </a:r>
          </a:p>
          <a:p>
            <a:r>
              <a:rPr lang="cs-CZ" dirty="0">
                <a:solidFill>
                  <a:srgbClr val="00B050"/>
                </a:solidFill>
              </a:rPr>
              <a:t>možno žádat i o jen některá zvláštní práva</a:t>
            </a:r>
          </a:p>
        </p:txBody>
      </p:sp>
    </p:spTree>
    <p:extLst>
      <p:ext uri="{BB962C8B-B14F-4D97-AF65-F5344CB8AC3E}">
        <p14:creationId xmlns:p14="http://schemas.microsoft.com/office/powerpoint/2010/main" val="3105815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32128B-EED8-4377-AF5B-DA24D853E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§ 21 </a:t>
            </a:r>
            <a:endParaRPr lang="cs-CZ" sz="4000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Zrušení</a:t>
            </a:r>
            <a:r>
              <a:rPr lang="en-US" sz="40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648D18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648D18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změna</a:t>
            </a:r>
            <a:r>
              <a:rPr lang="en-US" sz="40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oprávnění</a:t>
            </a:r>
            <a:r>
              <a:rPr lang="en-US" sz="40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sz="40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výkonu</a:t>
            </a:r>
            <a:r>
              <a:rPr lang="en-US" sz="40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zvláštních</a:t>
            </a:r>
            <a:r>
              <a:rPr lang="en-US" sz="40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práv</a:t>
            </a:r>
            <a:endParaRPr lang="cs-CZ" sz="4000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(1)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Ministerstvo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zruší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zahájí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řízení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zrušení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k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pokud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církev a náboženská společnost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porušuje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závažným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způsobem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opakovaně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závazky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vůči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státu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třetím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osobám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základě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žádosti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zrušení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zrušeno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základě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podnětu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orgánu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státní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správy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jeho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působnosti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dané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právním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předpisem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 v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němž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doloženo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závažné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opakované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porušování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povinností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pro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působení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zvláštního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právního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předpisu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dohody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s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tímto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orgánem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státní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správy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pokud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církev a náboženská společnost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přestala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být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bezúhonná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(2)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Ministerstvo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základě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řízení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zrušení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omezí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rozšíří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rozsah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odstavce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zastaví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zanikne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-li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důvod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zahájeného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řízení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anebo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doloží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-li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církev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náboženská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písemně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že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postupem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navrženým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dojde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přiměřené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lhůtě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k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rozšíření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odstranění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důvodu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zahájeného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řízení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dohodě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osobami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které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byly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dotčeny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jednáním</a:t>
            </a:r>
            <a:r>
              <a:rPr lang="en-US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které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vedlo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k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zahájení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řízení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něm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použijí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obdobně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ustanovení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týkající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přiznání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zrušení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k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813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32128B-EED8-4377-AF5B-DA24D853E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5400" b="1" dirty="0" err="1">
                <a:solidFill>
                  <a:srgbClr val="648D18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Přechodná</a:t>
            </a:r>
            <a:r>
              <a:rPr lang="en-US" sz="54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648D18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ustanovení</a:t>
            </a:r>
            <a:endParaRPr lang="cs-CZ" sz="5400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…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Podá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-li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registrovaná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církev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náboženská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přiznání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rozšíření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době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let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ode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dne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nabytí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účinnosti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povinnost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stanovená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§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11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odst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písm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č.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3/2002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Sb.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znění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účinném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ode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dne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nabytí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účinnosti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rozsahu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kalendářních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let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předcházejících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dni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nabytí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účinnosti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považuje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za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splněnou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jestliže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výroční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zprávy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byly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zveřejňovány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účetní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závěrky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sestavovány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dosavadních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právních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předpisů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současně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budou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registrovanou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náboženskou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Ministerstvu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kultury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zaslány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nejpozději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návrhem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přiznání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návrhem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rozšíření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oprávnění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výkonu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</a:t>
            </a: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80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C12C7-9969-4CA4-8B97-4AB91A021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změny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DEEE68-3F3C-457B-B833-A4D5EB332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dokument nemusí obsahovat identifikační údaje statutárního orgánu.</a:t>
            </a:r>
          </a:p>
          <a:p>
            <a:r>
              <a:rPr lang="cs-CZ" dirty="0"/>
              <a:t>Na výpisu evidované právnické osoby nebude zřizovatel, ale mateřská církev nebo náboženská společnost.</a:t>
            </a:r>
          </a:p>
          <a:p>
            <a:r>
              <a:rPr lang="cs-CZ" dirty="0"/>
              <a:t>Je možné navrhnout zúžení nebo rozšíření rozsahu zvláštních práv.</a:t>
            </a:r>
          </a:p>
          <a:p>
            <a:r>
              <a:rPr lang="cs-CZ" dirty="0"/>
              <a:t>Návrhy se nemusí podávat ve dvojím vyhotovení.</a:t>
            </a:r>
          </a:p>
          <a:p>
            <a:r>
              <a:rPr lang="cs-CZ" dirty="0"/>
              <a:t>Návrhy mohou být i ve slovenském jazyce.</a:t>
            </a:r>
          </a:p>
        </p:txBody>
      </p:sp>
    </p:spTree>
    <p:extLst>
      <p:ext uri="{BB962C8B-B14F-4D97-AF65-F5344CB8AC3E}">
        <p14:creationId xmlns:p14="http://schemas.microsoft.com/office/powerpoint/2010/main" val="2745462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9FDB-7EDC-4714-817C-57F2FE174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62123" cy="132556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Organizace CNS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E17A8233-5042-418F-8468-6F37742E6A76}"/>
              </a:ext>
            </a:extLst>
          </p:cNvPr>
          <p:cNvSpPr/>
          <p:nvPr/>
        </p:nvSpPr>
        <p:spPr>
          <a:xfrm>
            <a:off x="1059255" y="1883121"/>
            <a:ext cx="4762123" cy="1611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CNS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ACA68CD1-7DE4-420F-8BBC-C580625DA435}"/>
              </a:ext>
            </a:extLst>
          </p:cNvPr>
          <p:cNvSpPr/>
          <p:nvPr/>
        </p:nvSpPr>
        <p:spPr>
          <a:xfrm>
            <a:off x="745201" y="3879173"/>
            <a:ext cx="1633396" cy="7967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1 Biskupství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909EADD-6EEC-47D2-9A6E-84299CB7D33F}"/>
              </a:ext>
            </a:extLst>
          </p:cNvPr>
          <p:cNvCxnSpPr>
            <a:cxnSpLocks/>
            <a:stCxn id="12" idx="3"/>
            <a:endCxn id="14" idx="0"/>
          </p:cNvCxnSpPr>
          <p:nvPr/>
        </p:nvCxnSpPr>
        <p:spPr>
          <a:xfrm flipH="1">
            <a:off x="1561899" y="3258637"/>
            <a:ext cx="194753" cy="6205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B140DD39-1051-43A1-9BD6-CF277CE24EDF}"/>
              </a:ext>
            </a:extLst>
          </p:cNvPr>
          <p:cNvSpPr/>
          <p:nvPr/>
        </p:nvSpPr>
        <p:spPr>
          <a:xfrm>
            <a:off x="535462" y="5491021"/>
            <a:ext cx="1633396" cy="7967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2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Farnost</a:t>
            </a: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E747B2A9-583E-40D2-9D4E-B1C780A61A5D}"/>
              </a:ext>
            </a:extLst>
          </p:cNvPr>
          <p:cNvCxnSpPr>
            <a:cxnSpLocks/>
            <a:stCxn id="14" idx="2"/>
            <a:endCxn id="17" idx="0"/>
          </p:cNvCxnSpPr>
          <p:nvPr/>
        </p:nvCxnSpPr>
        <p:spPr>
          <a:xfrm flipH="1">
            <a:off x="1352160" y="4675878"/>
            <a:ext cx="209739" cy="8151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bdélník: se zakulacenými rohy 19">
            <a:extLst>
              <a:ext uri="{FF2B5EF4-FFF2-40B4-BE49-F238E27FC236}">
                <a16:creationId xmlns:a16="http://schemas.microsoft.com/office/drawing/2014/main" id="{43B9E0B2-C78E-4FF4-A502-078E60B1B7F0}"/>
              </a:ext>
            </a:extLst>
          </p:cNvPr>
          <p:cNvSpPr/>
          <p:nvPr/>
        </p:nvSpPr>
        <p:spPr>
          <a:xfrm>
            <a:off x="2849868" y="3873516"/>
            <a:ext cx="1633396" cy="79670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3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Provincie</a:t>
            </a:r>
          </a:p>
        </p:txBody>
      </p: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6C4A07D4-CD8D-45FF-ADA8-EB347D6C766B}"/>
              </a:ext>
            </a:extLst>
          </p:cNvPr>
          <p:cNvCxnSpPr>
            <a:cxnSpLocks/>
            <a:stCxn id="12" idx="4"/>
            <a:endCxn id="20" idx="0"/>
          </p:cNvCxnSpPr>
          <p:nvPr/>
        </p:nvCxnSpPr>
        <p:spPr>
          <a:xfrm>
            <a:off x="3440317" y="3494638"/>
            <a:ext cx="226249" cy="3788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Obdélník: se zakulacenými rohy 20">
            <a:extLst>
              <a:ext uri="{FF2B5EF4-FFF2-40B4-BE49-F238E27FC236}">
                <a16:creationId xmlns:a16="http://schemas.microsoft.com/office/drawing/2014/main" id="{7C562760-5B8F-494D-B4F0-7B1AD91A453C}"/>
              </a:ext>
            </a:extLst>
          </p:cNvPr>
          <p:cNvSpPr/>
          <p:nvPr/>
        </p:nvSpPr>
        <p:spPr>
          <a:xfrm>
            <a:off x="2492463" y="5653372"/>
            <a:ext cx="1633396" cy="79670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EPO 4</a:t>
            </a:r>
          </a:p>
          <a:p>
            <a:pPr algn="ctr"/>
            <a:r>
              <a:rPr lang="cs-CZ" dirty="0"/>
              <a:t>Klášter</a:t>
            </a:r>
          </a:p>
        </p:txBody>
      </p: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99E95F20-8C2C-4F94-AE22-5F2698832420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 flipH="1">
            <a:off x="3309161" y="4670221"/>
            <a:ext cx="357405" cy="983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ál 28">
            <a:extLst>
              <a:ext uri="{FF2B5EF4-FFF2-40B4-BE49-F238E27FC236}">
                <a16:creationId xmlns:a16="http://schemas.microsoft.com/office/drawing/2014/main" id="{ED1E010A-F040-4119-8677-D65809715079}"/>
              </a:ext>
            </a:extLst>
          </p:cNvPr>
          <p:cNvSpPr/>
          <p:nvPr/>
        </p:nvSpPr>
        <p:spPr>
          <a:xfrm>
            <a:off x="6638076" y="1787492"/>
            <a:ext cx="4762123" cy="1611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CNS</a:t>
            </a:r>
          </a:p>
        </p:txBody>
      </p:sp>
      <p:sp>
        <p:nvSpPr>
          <p:cNvPr id="30" name="Obdélník: se zakulacenými rohy 29">
            <a:extLst>
              <a:ext uri="{FF2B5EF4-FFF2-40B4-BE49-F238E27FC236}">
                <a16:creationId xmlns:a16="http://schemas.microsoft.com/office/drawing/2014/main" id="{2EE6ADDE-6139-49DA-B5B3-C54BF2A0678B}"/>
              </a:ext>
            </a:extLst>
          </p:cNvPr>
          <p:cNvSpPr/>
          <p:nvPr/>
        </p:nvSpPr>
        <p:spPr>
          <a:xfrm>
            <a:off x="5374402" y="3441961"/>
            <a:ext cx="1633396" cy="7967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1 Biskupství</a:t>
            </a:r>
          </a:p>
        </p:txBody>
      </p: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FB8F063E-544A-476A-94B5-3C5C4D0D72EC}"/>
              </a:ext>
            </a:extLst>
          </p:cNvPr>
          <p:cNvCxnSpPr>
            <a:cxnSpLocks/>
            <a:stCxn id="29" idx="2"/>
            <a:endCxn id="30" idx="0"/>
          </p:cNvCxnSpPr>
          <p:nvPr/>
        </p:nvCxnSpPr>
        <p:spPr>
          <a:xfrm flipH="1">
            <a:off x="6191100" y="2593251"/>
            <a:ext cx="446976" cy="848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bdélník: se zakulacenými rohy 31">
            <a:extLst>
              <a:ext uri="{FF2B5EF4-FFF2-40B4-BE49-F238E27FC236}">
                <a16:creationId xmlns:a16="http://schemas.microsoft.com/office/drawing/2014/main" id="{8C6FBD6B-5A26-4FCD-A73F-29973416AFD3}"/>
              </a:ext>
            </a:extLst>
          </p:cNvPr>
          <p:cNvSpPr/>
          <p:nvPr/>
        </p:nvSpPr>
        <p:spPr>
          <a:xfrm>
            <a:off x="6806050" y="4133645"/>
            <a:ext cx="1633396" cy="7967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2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Farnost</a:t>
            </a:r>
          </a:p>
        </p:txBody>
      </p: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6007E2E-FB05-4535-BB39-8488D793046C}"/>
              </a:ext>
            </a:extLst>
          </p:cNvPr>
          <p:cNvCxnSpPr>
            <a:cxnSpLocks/>
            <a:stCxn id="29" idx="3"/>
            <a:endCxn id="32" idx="0"/>
          </p:cNvCxnSpPr>
          <p:nvPr/>
        </p:nvCxnSpPr>
        <p:spPr>
          <a:xfrm>
            <a:off x="7335473" y="3163008"/>
            <a:ext cx="287275" cy="9706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9D69D90C-07E5-4BCC-9A98-5CFEA8589BB7}"/>
              </a:ext>
            </a:extLst>
          </p:cNvPr>
          <p:cNvSpPr/>
          <p:nvPr/>
        </p:nvSpPr>
        <p:spPr>
          <a:xfrm>
            <a:off x="8593722" y="3917422"/>
            <a:ext cx="1633396" cy="79670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3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Provincie</a:t>
            </a:r>
          </a:p>
        </p:txBody>
      </p: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96501B82-6D5F-4792-867E-4FC2B0ACDE41}"/>
              </a:ext>
            </a:extLst>
          </p:cNvPr>
          <p:cNvCxnSpPr>
            <a:cxnSpLocks/>
            <a:stCxn id="29" idx="4"/>
            <a:endCxn id="34" idx="0"/>
          </p:cNvCxnSpPr>
          <p:nvPr/>
        </p:nvCxnSpPr>
        <p:spPr>
          <a:xfrm>
            <a:off x="9019138" y="3399009"/>
            <a:ext cx="391282" cy="5184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Obdélník: se zakulacenými rohy 35">
            <a:extLst>
              <a:ext uri="{FF2B5EF4-FFF2-40B4-BE49-F238E27FC236}">
                <a16:creationId xmlns:a16="http://schemas.microsoft.com/office/drawing/2014/main" id="{F7E77440-CB91-44FB-BD09-3DEAF520534E}"/>
              </a:ext>
            </a:extLst>
          </p:cNvPr>
          <p:cNvSpPr/>
          <p:nvPr/>
        </p:nvSpPr>
        <p:spPr>
          <a:xfrm>
            <a:off x="10423524" y="4254238"/>
            <a:ext cx="1633396" cy="79670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EPO 4</a:t>
            </a:r>
          </a:p>
          <a:p>
            <a:pPr algn="ctr"/>
            <a:r>
              <a:rPr lang="cs-CZ" dirty="0"/>
              <a:t>Klášter</a:t>
            </a:r>
          </a:p>
        </p:txBody>
      </p: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1AE6D9B8-70F6-4EB4-A55E-213143FAD1E1}"/>
              </a:ext>
            </a:extLst>
          </p:cNvPr>
          <p:cNvCxnSpPr>
            <a:cxnSpLocks/>
            <a:stCxn id="29" idx="5"/>
            <a:endCxn id="36" idx="0"/>
          </p:cNvCxnSpPr>
          <p:nvPr/>
        </p:nvCxnSpPr>
        <p:spPr>
          <a:xfrm>
            <a:off x="10702802" y="3163008"/>
            <a:ext cx="537420" cy="10912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Nadpis 1">
            <a:extLst>
              <a:ext uri="{FF2B5EF4-FFF2-40B4-BE49-F238E27FC236}">
                <a16:creationId xmlns:a16="http://schemas.microsoft.com/office/drawing/2014/main" id="{4E4D83F8-2229-4731-A06D-2878D37A790C}"/>
              </a:ext>
            </a:extLst>
          </p:cNvPr>
          <p:cNvSpPr txBox="1">
            <a:spLocks/>
          </p:cNvSpPr>
          <p:nvPr/>
        </p:nvSpPr>
        <p:spPr>
          <a:xfrm>
            <a:off x="6763920" y="413034"/>
            <a:ext cx="47621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EPO podle zákona</a:t>
            </a: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EE95ECCD-75BB-4742-B35F-407B7AE2FCC3}"/>
              </a:ext>
            </a:extLst>
          </p:cNvPr>
          <p:cNvSpPr txBox="1"/>
          <p:nvPr/>
        </p:nvSpPr>
        <p:spPr>
          <a:xfrm>
            <a:off x="5506189" y="5776733"/>
            <a:ext cx="2933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zřizovatel</a:t>
            </a:r>
          </a:p>
        </p:txBody>
      </p:sp>
      <p:cxnSp>
        <p:nvCxnSpPr>
          <p:cNvPr id="64" name="Přímá spojnice se šipkou 63">
            <a:extLst>
              <a:ext uri="{FF2B5EF4-FFF2-40B4-BE49-F238E27FC236}">
                <a16:creationId xmlns:a16="http://schemas.microsoft.com/office/drawing/2014/main" id="{8974BA65-27A8-4399-8478-F41A4FB07DDE}"/>
              </a:ext>
            </a:extLst>
          </p:cNvPr>
          <p:cNvCxnSpPr>
            <a:cxnSpLocks/>
          </p:cNvCxnSpPr>
          <p:nvPr/>
        </p:nvCxnSpPr>
        <p:spPr>
          <a:xfrm flipH="1" flipV="1">
            <a:off x="4152936" y="4531997"/>
            <a:ext cx="1447388" cy="12655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Přímá spojnice se šipkou 69">
            <a:extLst>
              <a:ext uri="{FF2B5EF4-FFF2-40B4-BE49-F238E27FC236}">
                <a16:creationId xmlns:a16="http://schemas.microsoft.com/office/drawing/2014/main" id="{FAD6828C-CA6E-481B-9AA5-01A7196B4A2E}"/>
              </a:ext>
            </a:extLst>
          </p:cNvPr>
          <p:cNvCxnSpPr>
            <a:cxnSpLocks/>
            <a:stCxn id="62" idx="1"/>
          </p:cNvCxnSpPr>
          <p:nvPr/>
        </p:nvCxnSpPr>
        <p:spPr>
          <a:xfrm flipH="1" flipV="1">
            <a:off x="2168858" y="4531997"/>
            <a:ext cx="3337331" cy="15063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73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20" grpId="0" animBg="1"/>
      <p:bldP spid="21" grpId="0" animBg="1"/>
      <p:bldP spid="29" grpId="0" animBg="1"/>
      <p:bldP spid="30" grpId="0" animBg="1"/>
      <p:bldP spid="32" grpId="0" animBg="1"/>
      <p:bldP spid="34" grpId="0" animBg="1"/>
      <p:bldP spid="36" grpId="0" animBg="1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32128B-EED8-4377-AF5B-DA24D853E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cs-CZ" sz="4000" dirty="0">
                <a:solidFill>
                  <a:srgbClr val="232323"/>
                </a:solidFill>
                <a:latin typeface="Fira Sans"/>
              </a:rPr>
              <a:t>§ 25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4000" dirty="0">
                <a:solidFill>
                  <a:srgbClr val="232323"/>
                </a:solidFill>
                <a:latin typeface="Fira Sans"/>
              </a:rPr>
              <a:t>(4) </a:t>
            </a:r>
            <a:r>
              <a:rPr lang="cs-CZ" sz="4000" strike="sngStrike" dirty="0" err="1">
                <a:solidFill>
                  <a:srgbClr val="FF0000"/>
                </a:solidFill>
                <a:latin typeface="Fira Sans"/>
              </a:rPr>
              <a:t>Nepostačujeli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při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likvidaci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evidované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právnické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osoby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její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majetek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k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úhradě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závazků,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ručí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za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tyto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závazky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registrovaná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církev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a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náboženská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společnost,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jejíž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orgán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ji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navrhl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k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evidenci.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Likvidační zůstatek z likvidace evidované právnické osoby přechází na registrovanou církev a náboženskou společnost, </a:t>
            </a:r>
            <a:r>
              <a:rPr lang="cs-CZ" sz="4000" u="sng" dirty="0">
                <a:solidFill>
                  <a:srgbClr val="008000"/>
                </a:solidFill>
                <a:latin typeface="Fira Sans"/>
              </a:rPr>
              <a:t>která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jejíž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</a:t>
            </a:r>
            <a:r>
              <a:rPr lang="cs-CZ" sz="4000" strike="sngStrike" dirty="0">
                <a:solidFill>
                  <a:srgbClr val="FF0000"/>
                </a:solidFill>
                <a:latin typeface="Fira Sans"/>
              </a:rPr>
              <a:t>orgán</a:t>
            </a:r>
            <a:r>
              <a:rPr lang="cs-CZ" sz="4000" dirty="0">
                <a:solidFill>
                  <a:srgbClr val="232323"/>
                </a:solidFill>
                <a:latin typeface="Fira Sans"/>
              </a:rPr>
              <a:t> ji </a:t>
            </a:r>
            <a:r>
              <a:rPr lang="cs-CZ" sz="4000" u="sng" dirty="0">
                <a:solidFill>
                  <a:srgbClr val="008000"/>
                </a:solidFill>
                <a:latin typeface="Fira Sans"/>
              </a:rPr>
              <a:t>založila.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59367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32128B-EED8-4377-AF5B-DA24D853E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§ 27 [</a:t>
            </a:r>
            <a:r>
              <a:rPr lang="en-US" sz="54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Komentář</a:t>
            </a:r>
            <a:r>
              <a:rPr lang="en-US" sz="54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WK] [DZ]</a:t>
            </a:r>
            <a:endParaRPr lang="cs-CZ" sz="5400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Společná</a:t>
            </a:r>
            <a:r>
              <a:rPr lang="en-US" sz="5400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ustanovení</a:t>
            </a:r>
            <a:endParaRPr lang="cs-CZ" sz="5400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(1)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řízení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platí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obecné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předpisy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správním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řízení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17)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pokud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tento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nestanoví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jinak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(2)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podávají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písemně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dvojím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vyhotovení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(3)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podávají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českém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jazyce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Doklady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jiném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než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českém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jazyce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musí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být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přeloženy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českého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jazyka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úředně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ověřeny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nestanoví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-li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jinak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mezinárodní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smlouva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kterou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Česká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republika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vázána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(4)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Příjmy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tvoří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zejména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příspěvky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fyzických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právnických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příjmy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z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prodeje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z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pronájmu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movitého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nemovitého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nehmotného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majetku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církví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náboženských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úroky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z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vkladů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dary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dědictví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sbírky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příspěvky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z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části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výtěžků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zvláštního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 18)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f)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půjčky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úvěry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g)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příjmy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z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podnikání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nebo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z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jiné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výdělečné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činnosti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h)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dotace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(2)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(5)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Předmět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podnikání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jiné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výdělečné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činnosti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musí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být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vymezen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v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základním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dokumentu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Podnikání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jiná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výdělečná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činnost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mohou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být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pouze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její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vedlejší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doplňkovou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výdělečnou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činností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40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(6)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Církev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náboženská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vede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účetnictví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zvláštních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předpisů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14)</a:t>
            </a:r>
            <a:endParaRPr lang="cs-CZ" sz="4000" strike="sngStrike" dirty="0">
              <a:solidFill>
                <a:srgbClr val="E5202E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4000" dirty="0"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[…]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79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E6E77-C199-4A59-BBFA-1728ADE6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AF23DD-601F-4447-88CA-3084BAC0A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novela zákona č. 3/2002 Sb., o církvích a náboženských společnostech = zákon č. 237/2024 Sb.</a:t>
            </a:r>
          </a:p>
          <a:p>
            <a:r>
              <a:rPr lang="cs-CZ" dirty="0"/>
              <a:t>účinnost 1. ledna 2025</a:t>
            </a:r>
          </a:p>
          <a:p>
            <a:r>
              <a:rPr lang="cs-CZ" dirty="0"/>
              <a:t>původně 8 866 slov, po novele 7 </a:t>
            </a:r>
            <a:r>
              <a:rPr lang="cs-CZ"/>
              <a:t>807 slov</a:t>
            </a:r>
            <a:endParaRPr lang="cs-CZ" dirty="0"/>
          </a:p>
          <a:p>
            <a:r>
              <a:rPr lang="cs-CZ" dirty="0"/>
              <a:t>ruší se vyhláška o církevních rejstřících</a:t>
            </a:r>
          </a:p>
          <a:p>
            <a:r>
              <a:rPr lang="cs-CZ" dirty="0"/>
              <a:t>schválena jednomyslně</a:t>
            </a:r>
          </a:p>
          <a:p>
            <a:r>
              <a:rPr lang="cs-CZ" dirty="0"/>
              <a:t>pozměňovací návrh ponechal termín „evidovaná právnická osoba“</a:t>
            </a:r>
          </a:p>
        </p:txBody>
      </p:sp>
    </p:spTree>
    <p:extLst>
      <p:ext uri="{BB962C8B-B14F-4D97-AF65-F5344CB8AC3E}">
        <p14:creationId xmlns:p14="http://schemas.microsoft.com/office/powerpoint/2010/main" val="1729653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6B1F2-2F6E-4BAC-BC3C-8BE0CFD2A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Výpisy z církevních rejstříků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B44BB7-BC5F-4803-BF03-420730018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elektronický výpis s kvalifikovanou elektronickou pečetí má stejnou právní sílu jako listinný výpis s kulatým razítkem</a:t>
            </a:r>
          </a:p>
          <a:p>
            <a:r>
              <a:rPr lang="cs-CZ" dirty="0"/>
              <a:t>úřady by si jej měly obstarat samy</a:t>
            </a:r>
          </a:p>
          <a:p>
            <a:r>
              <a:rPr lang="cs-CZ" dirty="0"/>
              <a:t>aktuální elektronický výpis je zdarma, hned, kdykoliv a kdekoliv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600" dirty="0">
                <a:solidFill>
                  <a:srgbClr val="00B050"/>
                </a:solidFill>
                <a:highlight>
                  <a:srgbClr val="FFFF00"/>
                </a:highlight>
              </a:rPr>
              <a:t>Všude, kdo to jde, používat elektronické výpisy!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846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6B1F2-2F6E-4BAC-BC3C-8BE0CFD2A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Výpisy z církevních rejstříků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B44BB7-BC5F-4803-BF03-420730018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Listinný (papírový) výpis není třeba používat.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případě, že o něj přesto požádáte:</a:t>
            </a:r>
          </a:p>
          <a:p>
            <a:r>
              <a:rPr lang="cs-CZ" dirty="0"/>
              <a:t>nebudeme zasílat listinné výpisy po evidenci změny</a:t>
            </a:r>
          </a:p>
          <a:p>
            <a:r>
              <a:rPr lang="cs-CZ" dirty="0"/>
              <a:t>za vyžádaný listinný výpis budou nově platit i někdejší účelová zařízení (doposavad osvobozeny)</a:t>
            </a:r>
          </a:p>
          <a:p>
            <a:r>
              <a:rPr lang="cs-CZ" dirty="0"/>
              <a:t>nelze používat kolky – zaslané kolky skartujeme</a:t>
            </a:r>
          </a:p>
          <a:p>
            <a:r>
              <a:rPr lang="cs-CZ" dirty="0"/>
              <a:t>správní poplatek se hradí bankovním převodem</a:t>
            </a:r>
          </a:p>
          <a:p>
            <a:r>
              <a:rPr lang="cs-CZ" dirty="0"/>
              <a:t>o listinný výpis nežádejte písemnou žádostí, ale ve webové aplikaci</a:t>
            </a:r>
          </a:p>
        </p:txBody>
      </p:sp>
    </p:spTree>
    <p:extLst>
      <p:ext uri="{BB962C8B-B14F-4D97-AF65-F5344CB8AC3E}">
        <p14:creationId xmlns:p14="http://schemas.microsoft.com/office/powerpoint/2010/main" val="2961721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F8B0B-ABB1-44AA-B2D8-530BE32CB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https://www-cns.mkcr.cz/cns_internet/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381C22C-023C-43A7-85F6-AB16B0CED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0754" y="1483744"/>
            <a:ext cx="7381745" cy="516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80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DB007-5FAA-43E0-8378-96ED88C11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Ikony na obrazovce církevního rejstříku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24EE59E-FED5-4915-B856-6ECFDAD01C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33948"/>
            <a:ext cx="8729951" cy="411105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A067423-F78F-453B-AFBB-1711D51EF6E3}"/>
              </a:ext>
            </a:extLst>
          </p:cNvPr>
          <p:cNvSpPr txBox="1"/>
          <p:nvPr/>
        </p:nvSpPr>
        <p:spPr>
          <a:xfrm>
            <a:off x="2763945" y="2049713"/>
            <a:ext cx="4664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elektronický úředně ověřený výpis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CCEBBA5-9EFF-4501-8949-0A3CFBA08C8D}"/>
              </a:ext>
            </a:extLst>
          </p:cNvPr>
          <p:cNvCxnSpPr>
            <a:cxnSpLocks/>
          </p:cNvCxnSpPr>
          <p:nvPr/>
        </p:nvCxnSpPr>
        <p:spPr>
          <a:xfrm>
            <a:off x="4191000" y="2510513"/>
            <a:ext cx="352425" cy="6232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DA7250EC-9F30-4057-B397-D563D3615E97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5198316" y="2464347"/>
            <a:ext cx="3351900" cy="6631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4F24B217-0D41-405E-BD6E-3260401F0178}"/>
              </a:ext>
            </a:extLst>
          </p:cNvPr>
          <p:cNvCxnSpPr>
            <a:cxnSpLocks/>
          </p:cNvCxnSpPr>
          <p:nvPr/>
        </p:nvCxnSpPr>
        <p:spPr>
          <a:xfrm flipH="1" flipV="1">
            <a:off x="5695951" y="3591207"/>
            <a:ext cx="2113772" cy="15427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CB8A2785-CAE8-452C-88B6-A350569165EC}"/>
              </a:ext>
            </a:extLst>
          </p:cNvPr>
          <p:cNvCxnSpPr>
            <a:cxnSpLocks/>
          </p:cNvCxnSpPr>
          <p:nvPr/>
        </p:nvCxnSpPr>
        <p:spPr>
          <a:xfrm flipH="1" flipV="1">
            <a:off x="6497119" y="3387676"/>
            <a:ext cx="1312604" cy="9271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25DB43D-4D9B-4F21-B7D8-78B01BC8A470}"/>
              </a:ext>
            </a:extLst>
          </p:cNvPr>
          <p:cNvSpPr txBox="1"/>
          <p:nvPr/>
        </p:nvSpPr>
        <p:spPr>
          <a:xfrm>
            <a:off x="7809723" y="4200833"/>
            <a:ext cx="2880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sbírka listin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úplný výpis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04F726B-8554-4167-AFA5-88B53084ED38}"/>
              </a:ext>
            </a:extLst>
          </p:cNvPr>
          <p:cNvSpPr txBox="1"/>
          <p:nvPr/>
        </p:nvSpPr>
        <p:spPr>
          <a:xfrm>
            <a:off x="8550216" y="2048848"/>
            <a:ext cx="2803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žádost o placený (tj. listinný) výpis</a:t>
            </a:r>
          </a:p>
        </p:txBody>
      </p:sp>
    </p:spTree>
    <p:extLst>
      <p:ext uri="{BB962C8B-B14F-4D97-AF65-F5344CB8AC3E}">
        <p14:creationId xmlns:p14="http://schemas.microsoft.com/office/powerpoint/2010/main" val="2027360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63FC2-C4D5-4B14-802F-F9410F23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CE450C-8950-49A1-A366-54F6810C5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Administrace </a:t>
            </a:r>
            <a:r>
              <a:rPr lang="cs-CZ" dirty="0"/>
              <a:t>ú</a:t>
            </a:r>
            <a:r>
              <a:rPr lang="cs-CZ"/>
              <a:t>čelových </a:t>
            </a:r>
            <a:r>
              <a:rPr lang="cs-CZ" dirty="0"/>
              <a:t>zařízení a dopad novely na jejich fungování?</a:t>
            </a:r>
          </a:p>
          <a:p>
            <a:pPr marL="0" indent="0">
              <a:buNone/>
            </a:pPr>
            <a:r>
              <a:rPr lang="cs-CZ" dirty="0"/>
              <a:t>Dopad žádný.</a:t>
            </a:r>
          </a:p>
          <a:p>
            <a:r>
              <a:rPr lang="cs-CZ" dirty="0"/>
              <a:t>Název evidovaných právnických osob?</a:t>
            </a:r>
          </a:p>
          <a:p>
            <a:pPr marL="0" indent="0">
              <a:buNone/>
            </a:pPr>
            <a:r>
              <a:rPr lang="cs-CZ" dirty="0"/>
              <a:t>Jakýkoliv (nezaměnitelný a neklamavý).</a:t>
            </a:r>
          </a:p>
          <a:p>
            <a:r>
              <a:rPr lang="cs-CZ" dirty="0"/>
              <a:t>Předkládání uzávěrek a zpráv MK (včetně minulých let) pro eventuální budoucí žádost o přiznání zvláštních práv?</a:t>
            </a:r>
          </a:p>
          <a:p>
            <a:pPr marL="0" indent="0">
              <a:buNone/>
            </a:pPr>
            <a:r>
              <a:rPr lang="cs-CZ" dirty="0"/>
              <a:t>Do roku 2024 postaru (stačilo zveřejnit a závěrky zaslat spolu s návrhem).</a:t>
            </a:r>
          </a:p>
        </p:txBody>
      </p:sp>
    </p:spTree>
    <p:extLst>
      <p:ext uri="{BB962C8B-B14F-4D97-AF65-F5344CB8AC3E}">
        <p14:creationId xmlns:p14="http://schemas.microsoft.com/office/powerpoint/2010/main" val="2832412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1AC937-9D14-472E-958F-592C63DA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657225"/>
            <a:ext cx="10515600" cy="5524499"/>
          </a:xfrm>
        </p:spPr>
        <p:txBody>
          <a:bodyPr>
            <a:normAutofit/>
          </a:bodyPr>
          <a:lstStyle/>
          <a:p>
            <a:pPr algn="ctr"/>
            <a:r>
              <a:rPr lang="cs-CZ"/>
              <a:t/>
            </a:r>
            <a:br>
              <a:rPr lang="cs-CZ"/>
            </a:br>
            <a:r>
              <a:rPr lang="cs-CZ"/>
              <a:t>Děkujeme </a:t>
            </a:r>
            <a:r>
              <a:rPr lang="cs-CZ" dirty="0"/>
              <a:t>za pozornost.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2"/>
              </a:rPr>
              <a:t>cns@mk.gov.cz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257 085 572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60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9FDB-7EDC-4714-817C-57F2FE1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Církve a náboženské společnosti (CNS)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F80E43D5-EDA3-436A-B1CE-A81E9F23C5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5486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389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9FDB-7EDC-4714-817C-57F2FE1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Právnické osoby podle církevního zákona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E17A8233-5042-418F-8468-6F37742E6A76}"/>
              </a:ext>
            </a:extLst>
          </p:cNvPr>
          <p:cNvSpPr/>
          <p:nvPr/>
        </p:nvSpPr>
        <p:spPr>
          <a:xfrm>
            <a:off x="1059255" y="1883121"/>
            <a:ext cx="4762123" cy="1611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Registrovaná CNS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803697E6-13D6-4175-BD6E-45E625F3D528}"/>
              </a:ext>
            </a:extLst>
          </p:cNvPr>
          <p:cNvSpPr/>
          <p:nvPr/>
        </p:nvSpPr>
        <p:spPr>
          <a:xfrm>
            <a:off x="6853473" y="1946495"/>
            <a:ext cx="4500327" cy="1548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Svaz CNS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ACA68CD1-7DE4-420F-8BBC-C580625DA435}"/>
              </a:ext>
            </a:extLst>
          </p:cNvPr>
          <p:cNvSpPr/>
          <p:nvPr/>
        </p:nvSpPr>
        <p:spPr>
          <a:xfrm>
            <a:off x="838200" y="4490519"/>
            <a:ext cx="1633396" cy="7967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1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909EADD-6EEC-47D2-9A6E-84299CB7D33F}"/>
              </a:ext>
            </a:extLst>
          </p:cNvPr>
          <p:cNvCxnSpPr/>
          <p:nvPr/>
        </p:nvCxnSpPr>
        <p:spPr>
          <a:xfrm flipH="1">
            <a:off x="1892174" y="3429000"/>
            <a:ext cx="579422" cy="10615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B140DD39-1051-43A1-9BD6-CF277CE24EDF}"/>
              </a:ext>
            </a:extLst>
          </p:cNvPr>
          <p:cNvSpPr/>
          <p:nvPr/>
        </p:nvSpPr>
        <p:spPr>
          <a:xfrm>
            <a:off x="2988527" y="5096107"/>
            <a:ext cx="1633396" cy="7967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2</a:t>
            </a: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E747B2A9-583E-40D2-9D4E-B1C780A61A5D}"/>
              </a:ext>
            </a:extLst>
          </p:cNvPr>
          <p:cNvCxnSpPr>
            <a:endCxn id="17" idx="0"/>
          </p:cNvCxnSpPr>
          <p:nvPr/>
        </p:nvCxnSpPr>
        <p:spPr>
          <a:xfrm>
            <a:off x="3691054" y="3494638"/>
            <a:ext cx="114171" cy="16014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bdélník: se zakulacenými rohy 19">
            <a:extLst>
              <a:ext uri="{FF2B5EF4-FFF2-40B4-BE49-F238E27FC236}">
                <a16:creationId xmlns:a16="http://schemas.microsoft.com/office/drawing/2014/main" id="{43B9E0B2-C78E-4FF4-A502-078E60B1B7F0}"/>
              </a:ext>
            </a:extLst>
          </p:cNvPr>
          <p:cNvSpPr/>
          <p:nvPr/>
        </p:nvSpPr>
        <p:spPr>
          <a:xfrm>
            <a:off x="5207620" y="4661210"/>
            <a:ext cx="1633396" cy="79670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3</a:t>
            </a:r>
          </a:p>
        </p:txBody>
      </p: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6C4A07D4-CD8D-45FF-ADA8-EB347D6C766B}"/>
              </a:ext>
            </a:extLst>
          </p:cNvPr>
          <p:cNvCxnSpPr>
            <a:stCxn id="12" idx="5"/>
            <a:endCxn id="20" idx="0"/>
          </p:cNvCxnSpPr>
          <p:nvPr/>
        </p:nvCxnSpPr>
        <p:spPr>
          <a:xfrm>
            <a:off x="5123981" y="3258637"/>
            <a:ext cx="900337" cy="1402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Obdélník: se zakulacenými rohy 22">
            <a:extLst>
              <a:ext uri="{FF2B5EF4-FFF2-40B4-BE49-F238E27FC236}">
                <a16:creationId xmlns:a16="http://schemas.microsoft.com/office/drawing/2014/main" id="{B557ACB9-C5BB-4F14-84F9-F5EE543A4C9E}"/>
              </a:ext>
            </a:extLst>
          </p:cNvPr>
          <p:cNvSpPr/>
          <p:nvPr/>
        </p:nvSpPr>
        <p:spPr>
          <a:xfrm>
            <a:off x="8909824" y="4490519"/>
            <a:ext cx="1633396" cy="796705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EPO</a:t>
            </a:r>
          </a:p>
        </p:txBody>
      </p:sp>
      <p:sp>
        <p:nvSpPr>
          <p:cNvPr id="24" name="Vývojový diagram: sumační spojení 23">
            <a:extLst>
              <a:ext uri="{FF2B5EF4-FFF2-40B4-BE49-F238E27FC236}">
                <a16:creationId xmlns:a16="http://schemas.microsoft.com/office/drawing/2014/main" id="{8D1B9477-AFB1-49EC-A072-0455E632D022}"/>
              </a:ext>
            </a:extLst>
          </p:cNvPr>
          <p:cNvSpPr/>
          <p:nvPr/>
        </p:nvSpPr>
        <p:spPr>
          <a:xfrm>
            <a:off x="8686649" y="3919046"/>
            <a:ext cx="2007220" cy="1973766"/>
          </a:xfrm>
          <a:prstGeom prst="flowChartSummingJunction">
            <a:avLst/>
          </a:prstGeom>
          <a:noFill/>
          <a:ln w="698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25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7" grpId="0" animBg="1"/>
      <p:bldP spid="20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9FDB-7EDC-4714-817C-57F2FE1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Právnické osoby podle církevního zákona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E17A8233-5042-418F-8468-6F37742E6A76}"/>
              </a:ext>
            </a:extLst>
          </p:cNvPr>
          <p:cNvSpPr/>
          <p:nvPr/>
        </p:nvSpPr>
        <p:spPr>
          <a:xfrm>
            <a:off x="3501372" y="1690688"/>
            <a:ext cx="4762123" cy="1611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Registrovaná CNS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ACA68CD1-7DE4-420F-8BBC-C580625DA435}"/>
              </a:ext>
            </a:extLst>
          </p:cNvPr>
          <p:cNvSpPr/>
          <p:nvPr/>
        </p:nvSpPr>
        <p:spPr>
          <a:xfrm>
            <a:off x="1774902" y="3813717"/>
            <a:ext cx="3889918" cy="219679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založená za účelem vyznávání víry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909EADD-6EEC-47D2-9A6E-84299CB7D33F}"/>
              </a:ext>
            </a:extLst>
          </p:cNvPr>
          <p:cNvCxnSpPr>
            <a:cxnSpLocks/>
            <a:stCxn id="12" idx="3"/>
            <a:endCxn id="14" idx="0"/>
          </p:cNvCxnSpPr>
          <p:nvPr/>
        </p:nvCxnSpPr>
        <p:spPr>
          <a:xfrm flipH="1">
            <a:off x="3719861" y="3066204"/>
            <a:ext cx="478908" cy="7475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bdélník: se zakulacenými rohy 19">
            <a:extLst>
              <a:ext uri="{FF2B5EF4-FFF2-40B4-BE49-F238E27FC236}">
                <a16:creationId xmlns:a16="http://schemas.microsoft.com/office/drawing/2014/main" id="{43B9E0B2-C78E-4FF4-A502-078E60B1B7F0}"/>
              </a:ext>
            </a:extLst>
          </p:cNvPr>
          <p:cNvSpPr/>
          <p:nvPr/>
        </p:nvSpPr>
        <p:spPr>
          <a:xfrm>
            <a:off x="6527181" y="3813718"/>
            <a:ext cx="3889917" cy="219679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– účelové zařízení pro poskytování charitativních služeb</a:t>
            </a:r>
          </a:p>
        </p:txBody>
      </p: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6C4A07D4-CD8D-45FF-ADA8-EB347D6C766B}"/>
              </a:ext>
            </a:extLst>
          </p:cNvPr>
          <p:cNvCxnSpPr>
            <a:cxnSpLocks/>
            <a:stCxn id="12" idx="5"/>
            <a:endCxn id="20" idx="0"/>
          </p:cNvCxnSpPr>
          <p:nvPr/>
        </p:nvCxnSpPr>
        <p:spPr>
          <a:xfrm>
            <a:off x="7566098" y="3066204"/>
            <a:ext cx="906042" cy="747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74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9FDB-7EDC-4714-817C-57F2FE1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Právnické osoby podle církevního zákona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E17A8233-5042-418F-8468-6F37742E6A76}"/>
              </a:ext>
            </a:extLst>
          </p:cNvPr>
          <p:cNvSpPr/>
          <p:nvPr/>
        </p:nvSpPr>
        <p:spPr>
          <a:xfrm>
            <a:off x="3714938" y="1690688"/>
            <a:ext cx="4762123" cy="1611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Registrovaná CNS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ACA68CD1-7DE4-420F-8BBC-C580625DA435}"/>
              </a:ext>
            </a:extLst>
          </p:cNvPr>
          <p:cNvSpPr/>
          <p:nvPr/>
        </p:nvSpPr>
        <p:spPr>
          <a:xfrm>
            <a:off x="1480324" y="4068917"/>
            <a:ext cx="9231352" cy="219679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EPO  = instituce založená za účelem vyznávání víry nebo pro výkon charitativní, sociální, zdravotnické nebo jiné obecně </a:t>
            </a:r>
            <a:r>
              <a:rPr lang="cs-CZ" sz="2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prospěšné činnosti</a:t>
            </a:r>
            <a:endParaRPr lang="cs-CZ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909EADD-6EEC-47D2-9A6E-84299CB7D33F}"/>
              </a:ext>
            </a:extLst>
          </p:cNvPr>
          <p:cNvCxnSpPr>
            <a:cxnSpLocks/>
            <a:stCxn id="12" idx="4"/>
            <a:endCxn id="14" idx="0"/>
          </p:cNvCxnSpPr>
          <p:nvPr/>
        </p:nvCxnSpPr>
        <p:spPr>
          <a:xfrm>
            <a:off x="6096000" y="3302205"/>
            <a:ext cx="0" cy="7667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86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9FDB-7EDC-4714-817C-57F2FE1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Evidovaná (církevní) právnická osoba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26594E1-C088-46B4-BE51-AD9E1BC9E8A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889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56B206-900E-4788-93AD-1804D57FF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A13CC3-0EE9-4638-9AA5-AFF3C7B86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Základní pojmy</a:t>
            </a:r>
          </a:p>
          <a:p>
            <a:r>
              <a:rPr lang="cs-CZ" dirty="0"/>
              <a:t>Pro účely tohoto zákona se rozumí</a:t>
            </a:r>
          </a:p>
          <a:p>
            <a:r>
              <a:rPr lang="cs-CZ" dirty="0"/>
              <a:t>…</a:t>
            </a:r>
          </a:p>
          <a:p>
            <a:r>
              <a:rPr lang="cs-CZ" dirty="0">
                <a:solidFill>
                  <a:srgbClr val="00B050"/>
                </a:solidFill>
              </a:rPr>
              <a:t>b) evidovanou právnickou osobou instituce založená registrovanou církví a náboženskou společností za účelem vyznávání náboženské víry nebo pro výkon charitativní, sociální, zdravotnické nebo jiné obecně prospěšné činnosti a evidovaná podle tohoto zákona,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43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D0ED9D-D643-49A4-8918-3308B9924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332"/>
            <a:ext cx="10515600" cy="5676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HLAVA IV</a:t>
            </a:r>
            <a:endParaRPr lang="cs-CZ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EVIDOVANÉ PRÁVNICKÉ OSOBY</a:t>
            </a:r>
            <a:endParaRPr lang="cs-CZ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§ 15a </a:t>
            </a:r>
            <a:endParaRPr lang="cs-CZ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 err="1">
                <a:solidFill>
                  <a:srgbClr val="648D18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Obecná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trike="sngStrike" dirty="0" err="1">
                <a:solidFill>
                  <a:srgbClr val="E5202E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Společná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ustanovení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evidovaných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právnických</a:t>
            </a:r>
            <a:r>
              <a:rPr lang="en-US" b="1" dirty="0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53535"/>
                </a:solidFill>
                <a:latin typeface="Fira Sans"/>
                <a:ea typeface="Times New Roman" panose="02020603050405020304" pitchFamily="18" charset="0"/>
                <a:cs typeface="Times New Roman" panose="02020603050405020304" pitchFamily="18" charset="0"/>
              </a:rPr>
              <a:t>osobách</a:t>
            </a:r>
            <a:endParaRPr lang="cs-CZ" b="1" dirty="0">
              <a:solidFill>
                <a:srgbClr val="353535"/>
              </a:solidFill>
              <a:latin typeface="Fi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(1)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Návrh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Orgán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§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10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odst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písm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d)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může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navrhnout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evidenci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evidované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endParaRPr lang="cs-CZ" sz="18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a)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orgán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řeholní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jinou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církevní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instituci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14a)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hlásících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založené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účelem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vyznávání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víry,</a:t>
            </a:r>
            <a:endParaRPr lang="cs-CZ" sz="18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b)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účelové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zařízení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založené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církví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náboženskou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pro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poskytování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charitativních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služeb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dále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jen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"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účelové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zařízení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").</a:t>
            </a:r>
            <a:endParaRPr lang="cs-CZ" sz="18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Evidencí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právnické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osoby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podává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registrovaná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církev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písmen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a)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náboženská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společnost.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Evidovaná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právnická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stává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právnickou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osobou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dnem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48D18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evidence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b)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stávají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právnickými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strike="sngStrike" dirty="0" err="1">
                <a:solidFill>
                  <a:srgbClr val="E5202E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osobami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podle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tohoto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zákona</a:t>
            </a:r>
            <a:r>
              <a:rPr lang="en-US" sz="1800" dirty="0">
                <a:solidFill>
                  <a:srgbClr val="232323"/>
                </a:solidFill>
                <a:latin typeface="Fira Sans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rgbClr val="232323"/>
              </a:solidFill>
              <a:latin typeface="Fira Sans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237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1410</Words>
  <Application>Microsoft Office PowerPoint</Application>
  <PresentationFormat>Širokoúhlá obrazovka</PresentationFormat>
  <Paragraphs>158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</vt:lpstr>
      <vt:lpstr>Fira Sans</vt:lpstr>
      <vt:lpstr>Times New Roman</vt:lpstr>
      <vt:lpstr>Motiv Office</vt:lpstr>
      <vt:lpstr>Schůzka nad novelou církevního zákona</vt:lpstr>
      <vt:lpstr>Obecně</vt:lpstr>
      <vt:lpstr>Církve a náboženské společnosti (CNS)</vt:lpstr>
      <vt:lpstr>Právnické osoby podle církevního zákona</vt:lpstr>
      <vt:lpstr>Právnické osoby podle církevního zákona</vt:lpstr>
      <vt:lpstr>Právnické osoby podle církevního zákona</vt:lpstr>
      <vt:lpstr>Evidovaná (církevní) právnická osoba</vt:lpstr>
      <vt:lpstr>§ 3</vt:lpstr>
      <vt:lpstr>Prezentace aplikace PowerPoint</vt:lpstr>
      <vt:lpstr>Co už nebudou muset dosavadní účelová zařízení</vt:lpstr>
      <vt:lpstr>Změny v oblasti EPO</vt:lpstr>
      <vt:lpstr>Prezentace aplikace PowerPoint</vt:lpstr>
      <vt:lpstr>Přiznání zvláštních práv</vt:lpstr>
      <vt:lpstr>Prezentace aplikace PowerPoint</vt:lpstr>
      <vt:lpstr>Prezentace aplikace PowerPoint</vt:lpstr>
      <vt:lpstr>Další změny</vt:lpstr>
      <vt:lpstr>Organizace CNS</vt:lpstr>
      <vt:lpstr>Prezentace aplikace PowerPoint</vt:lpstr>
      <vt:lpstr>Prezentace aplikace PowerPoint</vt:lpstr>
      <vt:lpstr>Výpisy z církevních rejstříků</vt:lpstr>
      <vt:lpstr>Výpisy z církevních rejstříků</vt:lpstr>
      <vt:lpstr>https://www-cns.mkcr.cz/cns_internet/</vt:lpstr>
      <vt:lpstr>Ikony na obrazovce církevního rejstříku</vt:lpstr>
      <vt:lpstr>Dotazy</vt:lpstr>
      <vt:lpstr> Děkujeme za pozornost.  cns@mk.gov.cz  257 085 572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Schůzka nad novelou církevního zákona</dc:title>
  <dc:creator>Šimůnek Petr</dc:creator>
  <cp:lastModifiedBy>Jana Krajčiříková</cp:lastModifiedBy>
  <cp:revision>27</cp:revision>
  <dcterms:created xsi:type="dcterms:W3CDTF">2024-11-11T14:14:58Z</dcterms:created>
  <dcterms:modified xsi:type="dcterms:W3CDTF">2025-01-15T09:46:54Z</dcterms:modified>
</cp:coreProperties>
</file>